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72" r:id="rId1"/>
  </p:sldMasterIdLst>
  <p:notesMasterIdLst>
    <p:notesMasterId r:id="rId8"/>
  </p:notesMasterIdLst>
  <p:sldIdLst>
    <p:sldId id="256" r:id="rId2"/>
    <p:sldId id="261" r:id="rId3"/>
    <p:sldId id="258" r:id="rId4"/>
    <p:sldId id="257" r:id="rId5"/>
    <p:sldId id="260" r:id="rId6"/>
    <p:sldId id="259" r:id="rId7"/>
  </p:sldIdLst>
  <p:sldSz cx="10691813" cy="7559675"/>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4660"/>
  </p:normalViewPr>
  <p:slideViewPr>
    <p:cSldViewPr snapToGrid="0">
      <p:cViewPr varScale="1">
        <p:scale>
          <a:sx n="60" d="100"/>
          <a:sy n="60" d="100"/>
        </p:scale>
        <p:origin x="113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4763" y="0"/>
            <a:ext cx="2919412" cy="495300"/>
          </a:xfrm>
          <a:prstGeom prst="rect">
            <a:avLst/>
          </a:prstGeom>
        </p:spPr>
        <p:txBody>
          <a:bodyPr vert="horz" lIns="91440" tIns="45720" rIns="91440" bIns="45720" rtlCol="0"/>
          <a:lstStyle>
            <a:lvl1pPr algn="r">
              <a:defRPr sz="1200"/>
            </a:lvl1pPr>
          </a:lstStyle>
          <a:p>
            <a:fld id="{3F442307-C0BB-4B42-A7A8-FB4D3748AC36}" type="datetimeFigureOut">
              <a:rPr kumimoji="1" lang="ja-JP" altLang="en-US" smtClean="0"/>
              <a:t>2024/12/20</a:t>
            </a:fld>
            <a:endParaRPr kumimoji="1" lang="ja-JP" altLang="en-US"/>
          </a:p>
        </p:txBody>
      </p:sp>
      <p:sp>
        <p:nvSpPr>
          <p:cNvPr id="4" name="スライド イメージ プレースホルダー 3"/>
          <p:cNvSpPr>
            <a:spLocks noGrp="1" noRot="1" noChangeAspect="1"/>
          </p:cNvSpPr>
          <p:nvPr>
            <p:ph type="sldImg" idx="2"/>
          </p:nvPr>
        </p:nvSpPr>
        <p:spPr>
          <a:xfrm>
            <a:off x="1014413" y="1233488"/>
            <a:ext cx="4706937" cy="33289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100" y="4748213"/>
            <a:ext cx="5389563" cy="3884612"/>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1013"/>
            <a:ext cx="2919413" cy="4953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4763" y="9371013"/>
            <a:ext cx="2919412" cy="495300"/>
          </a:xfrm>
          <a:prstGeom prst="rect">
            <a:avLst/>
          </a:prstGeom>
        </p:spPr>
        <p:txBody>
          <a:bodyPr vert="horz" lIns="91440" tIns="45720" rIns="91440" bIns="45720" rtlCol="0" anchor="b"/>
          <a:lstStyle>
            <a:lvl1pPr algn="r">
              <a:defRPr sz="1200"/>
            </a:lvl1pPr>
          </a:lstStyle>
          <a:p>
            <a:fld id="{84093547-9043-42CF-96D9-DF31FFB1BDC1}" type="slidenum">
              <a:rPr kumimoji="1" lang="ja-JP" altLang="en-US" smtClean="0"/>
              <a:t>‹#›</a:t>
            </a:fld>
            <a:endParaRPr kumimoji="1" lang="ja-JP" altLang="en-US"/>
          </a:p>
        </p:txBody>
      </p:sp>
    </p:spTree>
    <p:extLst>
      <p:ext uri="{BB962C8B-B14F-4D97-AF65-F5344CB8AC3E}">
        <p14:creationId xmlns:p14="http://schemas.microsoft.com/office/powerpoint/2010/main" val="128488186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801886" y="1237197"/>
            <a:ext cx="9088041" cy="2631887"/>
          </a:xfrm>
        </p:spPr>
        <p:txBody>
          <a:bodyPr anchor="b"/>
          <a:lstStyle>
            <a:lvl1pPr algn="ctr">
              <a:defRPr sz="6614"/>
            </a:lvl1pPr>
          </a:lstStyle>
          <a:p>
            <a:r>
              <a:rPr lang="ja-JP" altLang="en-US"/>
              <a:t>マスター タイトルの書式設定</a:t>
            </a:r>
            <a:endParaRPr lang="en-US" dirty="0"/>
          </a:p>
        </p:txBody>
      </p:sp>
      <p:sp>
        <p:nvSpPr>
          <p:cNvPr id="3" name="Subtitle 2"/>
          <p:cNvSpPr>
            <a:spLocks noGrp="1"/>
          </p:cNvSpPr>
          <p:nvPr>
            <p:ph type="subTitle" idx="1"/>
          </p:nvPr>
        </p:nvSpPr>
        <p:spPr>
          <a:xfrm>
            <a:off x="1336477" y="3970580"/>
            <a:ext cx="8018860" cy="1825171"/>
          </a:xfrm>
        </p:spPr>
        <p:txBody>
          <a:bodyPr/>
          <a:lstStyle>
            <a:lvl1pPr marL="0" indent="0" algn="ctr">
              <a:buNone/>
              <a:defRPr sz="2646"/>
            </a:lvl1pPr>
            <a:lvl2pPr marL="503972" indent="0" algn="ctr">
              <a:buNone/>
              <a:defRPr sz="2205"/>
            </a:lvl2pPr>
            <a:lvl3pPr marL="1007943" indent="0" algn="ctr">
              <a:buNone/>
              <a:defRPr sz="1984"/>
            </a:lvl3pPr>
            <a:lvl4pPr marL="1511915" indent="0" algn="ctr">
              <a:buNone/>
              <a:defRPr sz="1764"/>
            </a:lvl4pPr>
            <a:lvl5pPr marL="2015886" indent="0" algn="ctr">
              <a:buNone/>
              <a:defRPr sz="1764"/>
            </a:lvl5pPr>
            <a:lvl6pPr marL="2519858" indent="0" algn="ctr">
              <a:buNone/>
              <a:defRPr sz="1764"/>
            </a:lvl6pPr>
            <a:lvl7pPr marL="3023829" indent="0" algn="ctr">
              <a:buNone/>
              <a:defRPr sz="1764"/>
            </a:lvl7pPr>
            <a:lvl8pPr marL="3527801" indent="0" algn="ctr">
              <a:buNone/>
              <a:defRPr sz="1764"/>
            </a:lvl8pPr>
            <a:lvl9pPr marL="4031772" indent="0" algn="ctr">
              <a:buNone/>
              <a:defRPr sz="1764"/>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DC4E811E-A265-4741-9398-74EAED500FED}" type="datetimeFigureOut">
              <a:rPr kumimoji="1" lang="ja-JP" altLang="en-US" smtClean="0"/>
              <a:t>2024/12/20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729A02C-A764-49FD-AFF7-E534D9FA5CE4}" type="slidenum">
              <a:rPr kumimoji="1" lang="ja-JP" altLang="en-US" smtClean="0"/>
              <a:t>‹#›</a:t>
            </a:fld>
            <a:endParaRPr kumimoji="1" lang="ja-JP" altLang="en-US"/>
          </a:p>
        </p:txBody>
      </p:sp>
    </p:spTree>
    <p:extLst>
      <p:ext uri="{BB962C8B-B14F-4D97-AF65-F5344CB8AC3E}">
        <p14:creationId xmlns:p14="http://schemas.microsoft.com/office/powerpoint/2010/main" val="26593412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C4E811E-A265-4741-9398-74EAED500FED}" type="datetimeFigureOut">
              <a:rPr kumimoji="1" lang="ja-JP" altLang="en-US" smtClean="0"/>
              <a:t>2024/12/20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729A02C-A764-49FD-AFF7-E534D9FA5CE4}" type="slidenum">
              <a:rPr kumimoji="1" lang="ja-JP" altLang="en-US" smtClean="0"/>
              <a:t>‹#›</a:t>
            </a:fld>
            <a:endParaRPr kumimoji="1" lang="ja-JP" altLang="en-US"/>
          </a:p>
        </p:txBody>
      </p:sp>
    </p:spTree>
    <p:extLst>
      <p:ext uri="{BB962C8B-B14F-4D97-AF65-F5344CB8AC3E}">
        <p14:creationId xmlns:p14="http://schemas.microsoft.com/office/powerpoint/2010/main" val="37997060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51329" y="402483"/>
            <a:ext cx="2305422" cy="6406475"/>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735063" y="402483"/>
            <a:ext cx="6782619" cy="6406475"/>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C4E811E-A265-4741-9398-74EAED500FED}" type="datetimeFigureOut">
              <a:rPr kumimoji="1" lang="ja-JP" altLang="en-US" smtClean="0"/>
              <a:t>2024/12/20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729A02C-A764-49FD-AFF7-E534D9FA5CE4}" type="slidenum">
              <a:rPr kumimoji="1" lang="ja-JP" altLang="en-US" smtClean="0"/>
              <a:t>‹#›</a:t>
            </a:fld>
            <a:endParaRPr kumimoji="1" lang="ja-JP" altLang="en-US"/>
          </a:p>
        </p:txBody>
      </p:sp>
    </p:spTree>
    <p:extLst>
      <p:ext uri="{BB962C8B-B14F-4D97-AF65-F5344CB8AC3E}">
        <p14:creationId xmlns:p14="http://schemas.microsoft.com/office/powerpoint/2010/main" val="17073251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C4E811E-A265-4741-9398-74EAED500FED}" type="datetimeFigureOut">
              <a:rPr kumimoji="1" lang="ja-JP" altLang="en-US" smtClean="0"/>
              <a:t>2024/12/20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729A02C-A764-49FD-AFF7-E534D9FA5CE4}" type="slidenum">
              <a:rPr kumimoji="1" lang="ja-JP" altLang="en-US" smtClean="0"/>
              <a:t>‹#›</a:t>
            </a:fld>
            <a:endParaRPr kumimoji="1" lang="ja-JP" altLang="en-US"/>
          </a:p>
        </p:txBody>
      </p:sp>
    </p:spTree>
    <p:extLst>
      <p:ext uri="{BB962C8B-B14F-4D97-AF65-F5344CB8AC3E}">
        <p14:creationId xmlns:p14="http://schemas.microsoft.com/office/powerpoint/2010/main" val="15310957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729494" y="1884671"/>
            <a:ext cx="9221689" cy="3144614"/>
          </a:xfrm>
        </p:spPr>
        <p:txBody>
          <a:bodyPr anchor="b"/>
          <a:lstStyle>
            <a:lvl1pPr>
              <a:defRPr sz="6614"/>
            </a:lvl1pPr>
          </a:lstStyle>
          <a:p>
            <a:r>
              <a:rPr lang="ja-JP" altLang="en-US"/>
              <a:t>マスター タイトルの書式設定</a:t>
            </a:r>
            <a:endParaRPr lang="en-US" dirty="0"/>
          </a:p>
        </p:txBody>
      </p:sp>
      <p:sp>
        <p:nvSpPr>
          <p:cNvPr id="3" name="Text Placeholder 2"/>
          <p:cNvSpPr>
            <a:spLocks noGrp="1"/>
          </p:cNvSpPr>
          <p:nvPr>
            <p:ph type="body" idx="1"/>
          </p:nvPr>
        </p:nvSpPr>
        <p:spPr>
          <a:xfrm>
            <a:off x="729494" y="5059035"/>
            <a:ext cx="9221689" cy="1653678"/>
          </a:xfrm>
        </p:spPr>
        <p:txBody>
          <a:bodyPr/>
          <a:lstStyle>
            <a:lvl1pPr marL="0" indent="0">
              <a:buNone/>
              <a:defRPr sz="2646">
                <a:solidFill>
                  <a:schemeClr val="tx1"/>
                </a:solidFill>
              </a:defRPr>
            </a:lvl1pPr>
            <a:lvl2pPr marL="503972" indent="0">
              <a:buNone/>
              <a:defRPr sz="2205">
                <a:solidFill>
                  <a:schemeClr val="tx1">
                    <a:tint val="75000"/>
                  </a:schemeClr>
                </a:solidFill>
              </a:defRPr>
            </a:lvl2pPr>
            <a:lvl3pPr marL="1007943" indent="0">
              <a:buNone/>
              <a:defRPr sz="1984">
                <a:solidFill>
                  <a:schemeClr val="tx1">
                    <a:tint val="75000"/>
                  </a:schemeClr>
                </a:solidFill>
              </a:defRPr>
            </a:lvl3pPr>
            <a:lvl4pPr marL="1511915" indent="0">
              <a:buNone/>
              <a:defRPr sz="1764">
                <a:solidFill>
                  <a:schemeClr val="tx1">
                    <a:tint val="75000"/>
                  </a:schemeClr>
                </a:solidFill>
              </a:defRPr>
            </a:lvl4pPr>
            <a:lvl5pPr marL="2015886" indent="0">
              <a:buNone/>
              <a:defRPr sz="1764">
                <a:solidFill>
                  <a:schemeClr val="tx1">
                    <a:tint val="75000"/>
                  </a:schemeClr>
                </a:solidFill>
              </a:defRPr>
            </a:lvl5pPr>
            <a:lvl6pPr marL="2519858" indent="0">
              <a:buNone/>
              <a:defRPr sz="1764">
                <a:solidFill>
                  <a:schemeClr val="tx1">
                    <a:tint val="75000"/>
                  </a:schemeClr>
                </a:solidFill>
              </a:defRPr>
            </a:lvl6pPr>
            <a:lvl7pPr marL="3023829" indent="0">
              <a:buNone/>
              <a:defRPr sz="1764">
                <a:solidFill>
                  <a:schemeClr val="tx1">
                    <a:tint val="75000"/>
                  </a:schemeClr>
                </a:solidFill>
              </a:defRPr>
            </a:lvl7pPr>
            <a:lvl8pPr marL="3527801" indent="0">
              <a:buNone/>
              <a:defRPr sz="1764">
                <a:solidFill>
                  <a:schemeClr val="tx1">
                    <a:tint val="75000"/>
                  </a:schemeClr>
                </a:solidFill>
              </a:defRPr>
            </a:lvl8pPr>
            <a:lvl9pPr marL="4031772" indent="0">
              <a:buNone/>
              <a:defRPr sz="1764">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DC4E811E-A265-4741-9398-74EAED500FED}" type="datetimeFigureOut">
              <a:rPr kumimoji="1" lang="ja-JP" altLang="en-US" smtClean="0"/>
              <a:t>2024/12/20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729A02C-A764-49FD-AFF7-E534D9FA5CE4}" type="slidenum">
              <a:rPr kumimoji="1" lang="ja-JP" altLang="en-US" smtClean="0"/>
              <a:t>‹#›</a:t>
            </a:fld>
            <a:endParaRPr kumimoji="1" lang="ja-JP" altLang="en-US"/>
          </a:p>
        </p:txBody>
      </p:sp>
    </p:spTree>
    <p:extLst>
      <p:ext uri="{BB962C8B-B14F-4D97-AF65-F5344CB8AC3E}">
        <p14:creationId xmlns:p14="http://schemas.microsoft.com/office/powerpoint/2010/main" val="2575671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735062" y="2012414"/>
            <a:ext cx="4544021" cy="479654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412730" y="2012414"/>
            <a:ext cx="4544021" cy="479654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DC4E811E-A265-4741-9398-74EAED500FED}" type="datetimeFigureOut">
              <a:rPr kumimoji="1" lang="ja-JP" altLang="en-US" smtClean="0"/>
              <a:t>2024/12/20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729A02C-A764-49FD-AFF7-E534D9FA5CE4}" type="slidenum">
              <a:rPr kumimoji="1" lang="ja-JP" altLang="en-US" smtClean="0"/>
              <a:t>‹#›</a:t>
            </a:fld>
            <a:endParaRPr kumimoji="1" lang="ja-JP" altLang="en-US"/>
          </a:p>
        </p:txBody>
      </p:sp>
    </p:spTree>
    <p:extLst>
      <p:ext uri="{BB962C8B-B14F-4D97-AF65-F5344CB8AC3E}">
        <p14:creationId xmlns:p14="http://schemas.microsoft.com/office/powerpoint/2010/main" val="38835899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736455" y="402484"/>
            <a:ext cx="9221689" cy="1461188"/>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736456" y="1853171"/>
            <a:ext cx="4523137" cy="908210"/>
          </a:xfrm>
        </p:spPr>
        <p:txBody>
          <a:bodyPr anchor="b"/>
          <a:lstStyle>
            <a:lvl1pPr marL="0" indent="0">
              <a:buNone/>
              <a:defRPr sz="2646" b="1"/>
            </a:lvl1pPr>
            <a:lvl2pPr marL="503972" indent="0">
              <a:buNone/>
              <a:defRPr sz="2205" b="1"/>
            </a:lvl2pPr>
            <a:lvl3pPr marL="1007943" indent="0">
              <a:buNone/>
              <a:defRPr sz="1984" b="1"/>
            </a:lvl3pPr>
            <a:lvl4pPr marL="1511915" indent="0">
              <a:buNone/>
              <a:defRPr sz="1764" b="1"/>
            </a:lvl4pPr>
            <a:lvl5pPr marL="2015886" indent="0">
              <a:buNone/>
              <a:defRPr sz="1764" b="1"/>
            </a:lvl5pPr>
            <a:lvl6pPr marL="2519858" indent="0">
              <a:buNone/>
              <a:defRPr sz="1764" b="1"/>
            </a:lvl6pPr>
            <a:lvl7pPr marL="3023829" indent="0">
              <a:buNone/>
              <a:defRPr sz="1764" b="1"/>
            </a:lvl7pPr>
            <a:lvl8pPr marL="3527801" indent="0">
              <a:buNone/>
              <a:defRPr sz="1764" b="1"/>
            </a:lvl8pPr>
            <a:lvl9pPr marL="4031772" indent="0">
              <a:buNone/>
              <a:defRPr sz="1764" b="1"/>
            </a:lvl9pPr>
          </a:lstStyle>
          <a:p>
            <a:pPr lvl="0"/>
            <a:r>
              <a:rPr lang="ja-JP" altLang="en-US"/>
              <a:t>マスター テキストの書式設定</a:t>
            </a:r>
          </a:p>
        </p:txBody>
      </p:sp>
      <p:sp>
        <p:nvSpPr>
          <p:cNvPr id="4" name="Content Placeholder 3"/>
          <p:cNvSpPr>
            <a:spLocks noGrp="1"/>
          </p:cNvSpPr>
          <p:nvPr>
            <p:ph sz="half" idx="2"/>
          </p:nvPr>
        </p:nvSpPr>
        <p:spPr>
          <a:xfrm>
            <a:off x="736456" y="2761381"/>
            <a:ext cx="4523137" cy="406157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412731" y="1853171"/>
            <a:ext cx="4545413" cy="908210"/>
          </a:xfrm>
        </p:spPr>
        <p:txBody>
          <a:bodyPr anchor="b"/>
          <a:lstStyle>
            <a:lvl1pPr marL="0" indent="0">
              <a:buNone/>
              <a:defRPr sz="2646" b="1"/>
            </a:lvl1pPr>
            <a:lvl2pPr marL="503972" indent="0">
              <a:buNone/>
              <a:defRPr sz="2205" b="1"/>
            </a:lvl2pPr>
            <a:lvl3pPr marL="1007943" indent="0">
              <a:buNone/>
              <a:defRPr sz="1984" b="1"/>
            </a:lvl3pPr>
            <a:lvl4pPr marL="1511915" indent="0">
              <a:buNone/>
              <a:defRPr sz="1764" b="1"/>
            </a:lvl4pPr>
            <a:lvl5pPr marL="2015886" indent="0">
              <a:buNone/>
              <a:defRPr sz="1764" b="1"/>
            </a:lvl5pPr>
            <a:lvl6pPr marL="2519858" indent="0">
              <a:buNone/>
              <a:defRPr sz="1764" b="1"/>
            </a:lvl6pPr>
            <a:lvl7pPr marL="3023829" indent="0">
              <a:buNone/>
              <a:defRPr sz="1764" b="1"/>
            </a:lvl7pPr>
            <a:lvl8pPr marL="3527801" indent="0">
              <a:buNone/>
              <a:defRPr sz="1764" b="1"/>
            </a:lvl8pPr>
            <a:lvl9pPr marL="4031772" indent="0">
              <a:buNone/>
              <a:defRPr sz="1764" b="1"/>
            </a:lvl9pPr>
          </a:lstStyle>
          <a:p>
            <a:pPr lvl="0"/>
            <a:r>
              <a:rPr lang="ja-JP" altLang="en-US"/>
              <a:t>マスター テキストの書式設定</a:t>
            </a:r>
          </a:p>
        </p:txBody>
      </p:sp>
      <p:sp>
        <p:nvSpPr>
          <p:cNvPr id="6" name="Content Placeholder 5"/>
          <p:cNvSpPr>
            <a:spLocks noGrp="1"/>
          </p:cNvSpPr>
          <p:nvPr>
            <p:ph sz="quarter" idx="4"/>
          </p:nvPr>
        </p:nvSpPr>
        <p:spPr>
          <a:xfrm>
            <a:off x="5412731" y="2761381"/>
            <a:ext cx="4545413" cy="406157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DC4E811E-A265-4741-9398-74EAED500FED}" type="datetimeFigureOut">
              <a:rPr kumimoji="1" lang="ja-JP" altLang="en-US" smtClean="0"/>
              <a:t>2024/12/20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1729A02C-A764-49FD-AFF7-E534D9FA5CE4}" type="slidenum">
              <a:rPr kumimoji="1" lang="ja-JP" altLang="en-US" smtClean="0"/>
              <a:t>‹#›</a:t>
            </a:fld>
            <a:endParaRPr kumimoji="1" lang="ja-JP" altLang="en-US"/>
          </a:p>
        </p:txBody>
      </p:sp>
    </p:spTree>
    <p:extLst>
      <p:ext uri="{BB962C8B-B14F-4D97-AF65-F5344CB8AC3E}">
        <p14:creationId xmlns:p14="http://schemas.microsoft.com/office/powerpoint/2010/main" val="36580416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DC4E811E-A265-4741-9398-74EAED500FED}" type="datetimeFigureOut">
              <a:rPr kumimoji="1" lang="ja-JP" altLang="en-US" smtClean="0"/>
              <a:t>2024/12/20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1729A02C-A764-49FD-AFF7-E534D9FA5CE4}" type="slidenum">
              <a:rPr kumimoji="1" lang="ja-JP" altLang="en-US" smtClean="0"/>
              <a:t>‹#›</a:t>
            </a:fld>
            <a:endParaRPr kumimoji="1" lang="ja-JP" altLang="en-US"/>
          </a:p>
        </p:txBody>
      </p:sp>
    </p:spTree>
    <p:extLst>
      <p:ext uri="{BB962C8B-B14F-4D97-AF65-F5344CB8AC3E}">
        <p14:creationId xmlns:p14="http://schemas.microsoft.com/office/powerpoint/2010/main" val="21020193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C4E811E-A265-4741-9398-74EAED500FED}" type="datetimeFigureOut">
              <a:rPr kumimoji="1" lang="ja-JP" altLang="en-US" smtClean="0"/>
              <a:t>2024/12/20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1729A02C-A764-49FD-AFF7-E534D9FA5CE4}" type="slidenum">
              <a:rPr kumimoji="1" lang="ja-JP" altLang="en-US" smtClean="0"/>
              <a:t>‹#›</a:t>
            </a:fld>
            <a:endParaRPr kumimoji="1" lang="ja-JP" altLang="en-US"/>
          </a:p>
        </p:txBody>
      </p:sp>
    </p:spTree>
    <p:extLst>
      <p:ext uri="{BB962C8B-B14F-4D97-AF65-F5344CB8AC3E}">
        <p14:creationId xmlns:p14="http://schemas.microsoft.com/office/powerpoint/2010/main" val="7647159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736455" y="503978"/>
            <a:ext cx="3448388" cy="1763924"/>
          </a:xfrm>
        </p:spPr>
        <p:txBody>
          <a:bodyPr anchor="b"/>
          <a:lstStyle>
            <a:lvl1pPr>
              <a:defRPr sz="3527"/>
            </a:lvl1pPr>
          </a:lstStyle>
          <a:p>
            <a:r>
              <a:rPr lang="ja-JP" altLang="en-US"/>
              <a:t>マスター タイトルの書式設定</a:t>
            </a:r>
            <a:endParaRPr lang="en-US" dirty="0"/>
          </a:p>
        </p:txBody>
      </p:sp>
      <p:sp>
        <p:nvSpPr>
          <p:cNvPr id="3" name="Content Placeholder 2"/>
          <p:cNvSpPr>
            <a:spLocks noGrp="1"/>
          </p:cNvSpPr>
          <p:nvPr>
            <p:ph idx="1"/>
          </p:nvPr>
        </p:nvSpPr>
        <p:spPr>
          <a:xfrm>
            <a:off x="4545413" y="1088455"/>
            <a:ext cx="5412730" cy="5372269"/>
          </a:xfrm>
        </p:spPr>
        <p:txBody>
          <a:bodyPr/>
          <a:lstStyle>
            <a:lvl1pPr>
              <a:defRPr sz="3527"/>
            </a:lvl1pPr>
            <a:lvl2pPr>
              <a:defRPr sz="3086"/>
            </a:lvl2pPr>
            <a:lvl3pPr>
              <a:defRPr sz="2646"/>
            </a:lvl3pPr>
            <a:lvl4pPr>
              <a:defRPr sz="2205"/>
            </a:lvl4pPr>
            <a:lvl5pPr>
              <a:defRPr sz="2205"/>
            </a:lvl5pPr>
            <a:lvl6pPr>
              <a:defRPr sz="2205"/>
            </a:lvl6pPr>
            <a:lvl7pPr>
              <a:defRPr sz="2205"/>
            </a:lvl7pPr>
            <a:lvl8pPr>
              <a:defRPr sz="2205"/>
            </a:lvl8pPr>
            <a:lvl9pPr>
              <a:defRPr sz="2205"/>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736455" y="2267902"/>
            <a:ext cx="3448388" cy="4201570"/>
          </a:xfrm>
        </p:spPr>
        <p:txBody>
          <a:bodyPr/>
          <a:lstStyle>
            <a:lvl1pPr marL="0" indent="0">
              <a:buNone/>
              <a:defRPr sz="1764"/>
            </a:lvl1pPr>
            <a:lvl2pPr marL="503972" indent="0">
              <a:buNone/>
              <a:defRPr sz="1543"/>
            </a:lvl2pPr>
            <a:lvl3pPr marL="1007943" indent="0">
              <a:buNone/>
              <a:defRPr sz="1323"/>
            </a:lvl3pPr>
            <a:lvl4pPr marL="1511915" indent="0">
              <a:buNone/>
              <a:defRPr sz="1102"/>
            </a:lvl4pPr>
            <a:lvl5pPr marL="2015886" indent="0">
              <a:buNone/>
              <a:defRPr sz="1102"/>
            </a:lvl5pPr>
            <a:lvl6pPr marL="2519858" indent="0">
              <a:buNone/>
              <a:defRPr sz="1102"/>
            </a:lvl6pPr>
            <a:lvl7pPr marL="3023829" indent="0">
              <a:buNone/>
              <a:defRPr sz="1102"/>
            </a:lvl7pPr>
            <a:lvl8pPr marL="3527801" indent="0">
              <a:buNone/>
              <a:defRPr sz="1102"/>
            </a:lvl8pPr>
            <a:lvl9pPr marL="4031772" indent="0">
              <a:buNone/>
              <a:defRPr sz="1102"/>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DC4E811E-A265-4741-9398-74EAED500FED}" type="datetimeFigureOut">
              <a:rPr kumimoji="1" lang="ja-JP" altLang="en-US" smtClean="0"/>
              <a:t>2024/12/20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729A02C-A764-49FD-AFF7-E534D9FA5CE4}" type="slidenum">
              <a:rPr kumimoji="1" lang="ja-JP" altLang="en-US" smtClean="0"/>
              <a:t>‹#›</a:t>
            </a:fld>
            <a:endParaRPr kumimoji="1" lang="ja-JP" altLang="en-US"/>
          </a:p>
        </p:txBody>
      </p:sp>
    </p:spTree>
    <p:extLst>
      <p:ext uri="{BB962C8B-B14F-4D97-AF65-F5344CB8AC3E}">
        <p14:creationId xmlns:p14="http://schemas.microsoft.com/office/powerpoint/2010/main" val="42685864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736455" y="503978"/>
            <a:ext cx="3448388" cy="1763924"/>
          </a:xfrm>
        </p:spPr>
        <p:txBody>
          <a:bodyPr anchor="b"/>
          <a:lstStyle>
            <a:lvl1pPr>
              <a:defRPr sz="3527"/>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545413" y="1088455"/>
            <a:ext cx="5412730" cy="5372269"/>
          </a:xfrm>
        </p:spPr>
        <p:txBody>
          <a:bodyPr anchor="t"/>
          <a:lstStyle>
            <a:lvl1pPr marL="0" indent="0">
              <a:buNone/>
              <a:defRPr sz="3527"/>
            </a:lvl1pPr>
            <a:lvl2pPr marL="503972" indent="0">
              <a:buNone/>
              <a:defRPr sz="3086"/>
            </a:lvl2pPr>
            <a:lvl3pPr marL="1007943" indent="0">
              <a:buNone/>
              <a:defRPr sz="2646"/>
            </a:lvl3pPr>
            <a:lvl4pPr marL="1511915" indent="0">
              <a:buNone/>
              <a:defRPr sz="2205"/>
            </a:lvl4pPr>
            <a:lvl5pPr marL="2015886" indent="0">
              <a:buNone/>
              <a:defRPr sz="2205"/>
            </a:lvl5pPr>
            <a:lvl6pPr marL="2519858" indent="0">
              <a:buNone/>
              <a:defRPr sz="2205"/>
            </a:lvl6pPr>
            <a:lvl7pPr marL="3023829" indent="0">
              <a:buNone/>
              <a:defRPr sz="2205"/>
            </a:lvl7pPr>
            <a:lvl8pPr marL="3527801" indent="0">
              <a:buNone/>
              <a:defRPr sz="2205"/>
            </a:lvl8pPr>
            <a:lvl9pPr marL="4031772" indent="0">
              <a:buNone/>
              <a:defRPr sz="2205"/>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736455" y="2267902"/>
            <a:ext cx="3448388" cy="4201570"/>
          </a:xfrm>
        </p:spPr>
        <p:txBody>
          <a:bodyPr/>
          <a:lstStyle>
            <a:lvl1pPr marL="0" indent="0">
              <a:buNone/>
              <a:defRPr sz="1764"/>
            </a:lvl1pPr>
            <a:lvl2pPr marL="503972" indent="0">
              <a:buNone/>
              <a:defRPr sz="1543"/>
            </a:lvl2pPr>
            <a:lvl3pPr marL="1007943" indent="0">
              <a:buNone/>
              <a:defRPr sz="1323"/>
            </a:lvl3pPr>
            <a:lvl4pPr marL="1511915" indent="0">
              <a:buNone/>
              <a:defRPr sz="1102"/>
            </a:lvl4pPr>
            <a:lvl5pPr marL="2015886" indent="0">
              <a:buNone/>
              <a:defRPr sz="1102"/>
            </a:lvl5pPr>
            <a:lvl6pPr marL="2519858" indent="0">
              <a:buNone/>
              <a:defRPr sz="1102"/>
            </a:lvl6pPr>
            <a:lvl7pPr marL="3023829" indent="0">
              <a:buNone/>
              <a:defRPr sz="1102"/>
            </a:lvl7pPr>
            <a:lvl8pPr marL="3527801" indent="0">
              <a:buNone/>
              <a:defRPr sz="1102"/>
            </a:lvl8pPr>
            <a:lvl9pPr marL="4031772" indent="0">
              <a:buNone/>
              <a:defRPr sz="1102"/>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DC4E811E-A265-4741-9398-74EAED500FED}" type="datetimeFigureOut">
              <a:rPr kumimoji="1" lang="ja-JP" altLang="en-US" smtClean="0"/>
              <a:t>2024/12/20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729A02C-A764-49FD-AFF7-E534D9FA5CE4}" type="slidenum">
              <a:rPr kumimoji="1" lang="ja-JP" altLang="en-US" smtClean="0"/>
              <a:t>‹#›</a:t>
            </a:fld>
            <a:endParaRPr kumimoji="1" lang="ja-JP" altLang="en-US"/>
          </a:p>
        </p:txBody>
      </p:sp>
    </p:spTree>
    <p:extLst>
      <p:ext uri="{BB962C8B-B14F-4D97-AF65-F5344CB8AC3E}">
        <p14:creationId xmlns:p14="http://schemas.microsoft.com/office/powerpoint/2010/main" val="4889039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35062" y="402484"/>
            <a:ext cx="9221689" cy="1461188"/>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735062" y="2012414"/>
            <a:ext cx="9221689" cy="4796544"/>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735062" y="7006700"/>
            <a:ext cx="2405658" cy="402483"/>
          </a:xfrm>
          <a:prstGeom prst="rect">
            <a:avLst/>
          </a:prstGeom>
        </p:spPr>
        <p:txBody>
          <a:bodyPr vert="horz" lIns="91440" tIns="45720" rIns="91440" bIns="45720" rtlCol="0" anchor="ctr"/>
          <a:lstStyle>
            <a:lvl1pPr algn="l">
              <a:defRPr sz="1323">
                <a:solidFill>
                  <a:schemeClr val="tx1">
                    <a:tint val="75000"/>
                  </a:schemeClr>
                </a:solidFill>
              </a:defRPr>
            </a:lvl1pPr>
          </a:lstStyle>
          <a:p>
            <a:fld id="{DC4E811E-A265-4741-9398-74EAED500FED}" type="datetimeFigureOut">
              <a:rPr kumimoji="1" lang="ja-JP" altLang="en-US" smtClean="0"/>
              <a:t>2024/12/20</a:t>
            </a:fld>
            <a:endParaRPr kumimoji="1" lang="ja-JP" altLang="en-US"/>
          </a:p>
        </p:txBody>
      </p:sp>
      <p:sp>
        <p:nvSpPr>
          <p:cNvPr id="5" name="Footer Placeholder 4"/>
          <p:cNvSpPr>
            <a:spLocks noGrp="1"/>
          </p:cNvSpPr>
          <p:nvPr>
            <p:ph type="ftr" sz="quarter" idx="3"/>
          </p:nvPr>
        </p:nvSpPr>
        <p:spPr>
          <a:xfrm>
            <a:off x="3541663" y="7006700"/>
            <a:ext cx="3608487" cy="402483"/>
          </a:xfrm>
          <a:prstGeom prst="rect">
            <a:avLst/>
          </a:prstGeom>
        </p:spPr>
        <p:txBody>
          <a:bodyPr vert="horz" lIns="91440" tIns="45720" rIns="91440" bIns="45720" rtlCol="0" anchor="ctr"/>
          <a:lstStyle>
            <a:lvl1pPr algn="ctr">
              <a:defRPr sz="1323">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7551093" y="7006700"/>
            <a:ext cx="2405658" cy="402483"/>
          </a:xfrm>
          <a:prstGeom prst="rect">
            <a:avLst/>
          </a:prstGeom>
        </p:spPr>
        <p:txBody>
          <a:bodyPr vert="horz" lIns="91440" tIns="45720" rIns="91440" bIns="45720" rtlCol="0" anchor="ctr"/>
          <a:lstStyle>
            <a:lvl1pPr algn="r">
              <a:defRPr sz="1323">
                <a:solidFill>
                  <a:schemeClr val="tx1">
                    <a:tint val="75000"/>
                  </a:schemeClr>
                </a:solidFill>
              </a:defRPr>
            </a:lvl1pPr>
          </a:lstStyle>
          <a:p>
            <a:fld id="{1729A02C-A764-49FD-AFF7-E534D9FA5CE4}" type="slidenum">
              <a:rPr kumimoji="1" lang="ja-JP" altLang="en-US" smtClean="0"/>
              <a:t>‹#›</a:t>
            </a:fld>
            <a:endParaRPr kumimoji="1" lang="ja-JP" altLang="en-US"/>
          </a:p>
        </p:txBody>
      </p:sp>
    </p:spTree>
    <p:extLst>
      <p:ext uri="{BB962C8B-B14F-4D97-AF65-F5344CB8AC3E}">
        <p14:creationId xmlns:p14="http://schemas.microsoft.com/office/powerpoint/2010/main" val="264326755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1007943" rtl="0" eaLnBrk="1" latinLnBrk="0" hangingPunct="1">
        <a:lnSpc>
          <a:spcPct val="90000"/>
        </a:lnSpc>
        <a:spcBef>
          <a:spcPct val="0"/>
        </a:spcBef>
        <a:buNone/>
        <a:defRPr kumimoji="1" sz="4850" kern="1200">
          <a:solidFill>
            <a:schemeClr val="tx1"/>
          </a:solidFill>
          <a:latin typeface="+mj-lt"/>
          <a:ea typeface="+mj-ea"/>
          <a:cs typeface="+mj-cs"/>
        </a:defRPr>
      </a:lvl1pPr>
    </p:titleStyle>
    <p:bodyStyle>
      <a:lvl1pPr marL="251986" indent="-251986" algn="l" defTabSz="1007943" rtl="0" eaLnBrk="1" latinLnBrk="0" hangingPunct="1">
        <a:lnSpc>
          <a:spcPct val="90000"/>
        </a:lnSpc>
        <a:spcBef>
          <a:spcPts val="1102"/>
        </a:spcBef>
        <a:buFont typeface="Arial" panose="020B0604020202020204" pitchFamily="34" charset="0"/>
        <a:buChar char="•"/>
        <a:defRPr kumimoji="1" sz="3086" kern="1200">
          <a:solidFill>
            <a:schemeClr val="tx1"/>
          </a:solidFill>
          <a:latin typeface="+mn-lt"/>
          <a:ea typeface="+mn-ea"/>
          <a:cs typeface="+mn-cs"/>
        </a:defRPr>
      </a:lvl1pPr>
      <a:lvl2pPr marL="755957" indent="-251986" algn="l" defTabSz="1007943" rtl="0" eaLnBrk="1" latinLnBrk="0" hangingPunct="1">
        <a:lnSpc>
          <a:spcPct val="90000"/>
        </a:lnSpc>
        <a:spcBef>
          <a:spcPts val="551"/>
        </a:spcBef>
        <a:buFont typeface="Arial" panose="020B0604020202020204" pitchFamily="34" charset="0"/>
        <a:buChar char="•"/>
        <a:defRPr kumimoji="1" sz="2646" kern="1200">
          <a:solidFill>
            <a:schemeClr val="tx1"/>
          </a:solidFill>
          <a:latin typeface="+mn-lt"/>
          <a:ea typeface="+mn-ea"/>
          <a:cs typeface="+mn-cs"/>
        </a:defRPr>
      </a:lvl2pPr>
      <a:lvl3pPr marL="1259929" indent="-251986" algn="l" defTabSz="1007943" rtl="0" eaLnBrk="1" latinLnBrk="0" hangingPunct="1">
        <a:lnSpc>
          <a:spcPct val="90000"/>
        </a:lnSpc>
        <a:spcBef>
          <a:spcPts val="551"/>
        </a:spcBef>
        <a:buFont typeface="Arial" panose="020B0604020202020204" pitchFamily="34" charset="0"/>
        <a:buChar char="•"/>
        <a:defRPr kumimoji="1" sz="2205" kern="1200">
          <a:solidFill>
            <a:schemeClr val="tx1"/>
          </a:solidFill>
          <a:latin typeface="+mn-lt"/>
          <a:ea typeface="+mn-ea"/>
          <a:cs typeface="+mn-cs"/>
        </a:defRPr>
      </a:lvl3pPr>
      <a:lvl4pPr marL="1763900"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4pPr>
      <a:lvl5pPr marL="2267872"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9pPr>
    </p:bodyStyle>
    <p:otherStyle>
      <a:defPPr>
        <a:defRPr lang="en-US"/>
      </a:defPPr>
      <a:lvl1pPr marL="0" algn="l" defTabSz="1007943" rtl="0" eaLnBrk="1" latinLnBrk="0" hangingPunct="1">
        <a:defRPr kumimoji="1" sz="1984" kern="1200">
          <a:solidFill>
            <a:schemeClr val="tx1"/>
          </a:solidFill>
          <a:latin typeface="+mn-lt"/>
          <a:ea typeface="+mn-ea"/>
          <a:cs typeface="+mn-cs"/>
        </a:defRPr>
      </a:lvl1pPr>
      <a:lvl2pPr marL="503972" algn="l" defTabSz="1007943" rtl="0" eaLnBrk="1" latinLnBrk="0" hangingPunct="1">
        <a:defRPr kumimoji="1" sz="1984" kern="1200">
          <a:solidFill>
            <a:schemeClr val="tx1"/>
          </a:solidFill>
          <a:latin typeface="+mn-lt"/>
          <a:ea typeface="+mn-ea"/>
          <a:cs typeface="+mn-cs"/>
        </a:defRPr>
      </a:lvl2pPr>
      <a:lvl3pPr marL="1007943" algn="l" defTabSz="1007943" rtl="0" eaLnBrk="1" latinLnBrk="0" hangingPunct="1">
        <a:defRPr kumimoji="1" sz="1984" kern="1200">
          <a:solidFill>
            <a:schemeClr val="tx1"/>
          </a:solidFill>
          <a:latin typeface="+mn-lt"/>
          <a:ea typeface="+mn-ea"/>
          <a:cs typeface="+mn-cs"/>
        </a:defRPr>
      </a:lvl3pPr>
      <a:lvl4pPr marL="1511915" algn="l" defTabSz="1007943" rtl="0" eaLnBrk="1" latinLnBrk="0" hangingPunct="1">
        <a:defRPr kumimoji="1" sz="1984" kern="1200">
          <a:solidFill>
            <a:schemeClr val="tx1"/>
          </a:solidFill>
          <a:latin typeface="+mn-lt"/>
          <a:ea typeface="+mn-ea"/>
          <a:cs typeface="+mn-cs"/>
        </a:defRPr>
      </a:lvl4pPr>
      <a:lvl5pPr marL="2015886" algn="l" defTabSz="1007943" rtl="0" eaLnBrk="1" latinLnBrk="0" hangingPunct="1">
        <a:defRPr kumimoji="1" sz="1984" kern="1200">
          <a:solidFill>
            <a:schemeClr val="tx1"/>
          </a:solidFill>
          <a:latin typeface="+mn-lt"/>
          <a:ea typeface="+mn-ea"/>
          <a:cs typeface="+mn-cs"/>
        </a:defRPr>
      </a:lvl5pPr>
      <a:lvl6pPr marL="2519858" algn="l" defTabSz="1007943" rtl="0" eaLnBrk="1" latinLnBrk="0" hangingPunct="1">
        <a:defRPr kumimoji="1" sz="1984" kern="1200">
          <a:solidFill>
            <a:schemeClr val="tx1"/>
          </a:solidFill>
          <a:latin typeface="+mn-lt"/>
          <a:ea typeface="+mn-ea"/>
          <a:cs typeface="+mn-cs"/>
        </a:defRPr>
      </a:lvl6pPr>
      <a:lvl7pPr marL="3023829" algn="l" defTabSz="1007943" rtl="0" eaLnBrk="1" latinLnBrk="0" hangingPunct="1">
        <a:defRPr kumimoji="1" sz="1984" kern="1200">
          <a:solidFill>
            <a:schemeClr val="tx1"/>
          </a:solidFill>
          <a:latin typeface="+mn-lt"/>
          <a:ea typeface="+mn-ea"/>
          <a:cs typeface="+mn-cs"/>
        </a:defRPr>
      </a:lvl7pPr>
      <a:lvl8pPr marL="3527801" algn="l" defTabSz="1007943" rtl="0" eaLnBrk="1" latinLnBrk="0" hangingPunct="1">
        <a:defRPr kumimoji="1" sz="1984" kern="1200">
          <a:solidFill>
            <a:schemeClr val="tx1"/>
          </a:solidFill>
          <a:latin typeface="+mn-lt"/>
          <a:ea typeface="+mn-ea"/>
          <a:cs typeface="+mn-cs"/>
        </a:defRPr>
      </a:lvl8pPr>
      <a:lvl9pPr marL="4031772" algn="l" defTabSz="1007943" rtl="0" eaLnBrk="1" latinLnBrk="0" hangingPunct="1">
        <a:defRPr kumimoji="1" sz="1984"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D0CB107-5680-440C-ABF6-110FC5B21474}"/>
              </a:ext>
            </a:extLst>
          </p:cNvPr>
          <p:cNvSpPr>
            <a:spLocks noGrp="1"/>
          </p:cNvSpPr>
          <p:nvPr>
            <p:ph type="ctrTitle"/>
          </p:nvPr>
        </p:nvSpPr>
        <p:spPr>
          <a:xfrm>
            <a:off x="91868" y="347800"/>
            <a:ext cx="10436542" cy="394832"/>
          </a:xfrm>
          <a:solidFill>
            <a:srgbClr val="FFC000"/>
          </a:solidFill>
        </p:spPr>
        <p:txBody>
          <a:bodyPr>
            <a:normAutofit/>
          </a:bodyPr>
          <a:lstStyle/>
          <a:p>
            <a:pPr algn="l"/>
            <a:r>
              <a:rPr lang="ja-JP" altLang="en-US" sz="1400" dirty="0">
                <a:latin typeface="メイリオ" panose="020B0604030504040204" pitchFamily="50" charset="-128"/>
                <a:ea typeface="メイリオ" panose="020B0604030504040204" pitchFamily="50" charset="-128"/>
              </a:rPr>
              <a:t>＜申請時＞ </a:t>
            </a:r>
            <a:r>
              <a:rPr lang="ja-JP" altLang="en-US" sz="1800" dirty="0">
                <a:latin typeface="メイリオ" panose="020B0604030504040204" pitchFamily="50" charset="-128"/>
                <a:ea typeface="メイリオ" panose="020B0604030504040204" pitchFamily="50" charset="-128"/>
              </a:rPr>
              <a:t>○○中小企業支援事業　</a:t>
            </a:r>
            <a:r>
              <a:rPr lang="en-US" altLang="ja-JP" sz="1400" dirty="0">
                <a:latin typeface="メイリオ" panose="020B0604030504040204" pitchFamily="50" charset="-128"/>
                <a:ea typeface="メイリオ" panose="020B0604030504040204" pitchFamily="50" charset="-128"/>
              </a:rPr>
              <a:t>20</a:t>
            </a:r>
            <a:r>
              <a:rPr lang="ja-JP" altLang="en-US" sz="1400" dirty="0">
                <a:latin typeface="メイリオ" panose="020B0604030504040204" pitchFamily="50" charset="-128"/>
                <a:ea typeface="メイリオ" panose="020B0604030504040204" pitchFamily="50" charset="-128"/>
              </a:rPr>
              <a:t>〇〇年○○月</a:t>
            </a:r>
            <a:r>
              <a:rPr lang="en-US" altLang="ja-JP" sz="1400" dirty="0">
                <a:latin typeface="メイリオ" panose="020B0604030504040204" pitchFamily="50" charset="-128"/>
                <a:ea typeface="メイリオ" panose="020B0604030504040204" pitchFamily="50" charset="-128"/>
              </a:rPr>
              <a:t>~20</a:t>
            </a:r>
            <a:r>
              <a:rPr lang="ja-JP" altLang="en-US" sz="1400" dirty="0">
                <a:latin typeface="メイリオ" panose="020B0604030504040204" pitchFamily="50" charset="-128"/>
                <a:ea typeface="メイリオ" panose="020B0604030504040204" pitchFamily="50" charset="-128"/>
              </a:rPr>
              <a:t>○○年○○月実施予定　（△△都道府県中小企業振興機関）</a:t>
            </a:r>
            <a:endParaRPr kumimoji="1" lang="ja-JP" altLang="en-US" sz="1400" dirty="0">
              <a:latin typeface="メイリオ" panose="020B0604030504040204" pitchFamily="50" charset="-128"/>
              <a:ea typeface="メイリオ" panose="020B0604030504040204" pitchFamily="50" charset="-128"/>
            </a:endParaRPr>
          </a:p>
        </p:txBody>
      </p:sp>
      <p:sp>
        <p:nvSpPr>
          <p:cNvPr id="6" name="テキスト ボックス 5">
            <a:extLst>
              <a:ext uri="{FF2B5EF4-FFF2-40B4-BE49-F238E27FC236}">
                <a16:creationId xmlns:a16="http://schemas.microsoft.com/office/drawing/2014/main" id="{EECDFD21-8F80-431B-9965-291A354C6824}"/>
              </a:ext>
            </a:extLst>
          </p:cNvPr>
          <p:cNvSpPr txBox="1"/>
          <p:nvPr/>
        </p:nvSpPr>
        <p:spPr>
          <a:xfrm>
            <a:off x="179070" y="1027390"/>
            <a:ext cx="2186940" cy="1892826"/>
          </a:xfrm>
          <a:prstGeom prst="rect">
            <a:avLst/>
          </a:prstGeom>
          <a:noFill/>
          <a:ln>
            <a:solidFill>
              <a:schemeClr val="tx1"/>
            </a:solidFill>
          </a:ln>
        </p:spPr>
        <p:txBody>
          <a:bodyPr wrap="square" rtlCol="0">
            <a:spAutoFit/>
          </a:bodyPr>
          <a:lstStyle/>
          <a:p>
            <a:r>
              <a:rPr kumimoji="1" lang="en-US" altLang="ja-JP" sz="1200" dirty="0">
                <a:latin typeface="メイリオ" panose="020B0604030504040204" pitchFamily="50" charset="-128"/>
                <a:ea typeface="メイリオ" panose="020B0604030504040204" pitchFamily="50" charset="-128"/>
              </a:rPr>
              <a:t>【</a:t>
            </a:r>
            <a:r>
              <a:rPr kumimoji="1" lang="ja-JP" altLang="en-US" sz="1200" dirty="0">
                <a:latin typeface="メイリオ" panose="020B0604030504040204" pitchFamily="50" charset="-128"/>
                <a:ea typeface="メイリオ" panose="020B0604030504040204" pitchFamily="50" charset="-128"/>
              </a:rPr>
              <a:t>課題</a:t>
            </a:r>
            <a:r>
              <a:rPr kumimoji="1" lang="en-US" altLang="ja-JP" sz="1200" dirty="0">
                <a:latin typeface="メイリオ" panose="020B0604030504040204" pitchFamily="50" charset="-128"/>
                <a:ea typeface="メイリオ" panose="020B0604030504040204" pitchFamily="50" charset="-128"/>
              </a:rPr>
              <a:t>】</a:t>
            </a:r>
          </a:p>
          <a:p>
            <a:endParaRPr kumimoji="1" lang="en-US" altLang="ja-JP" sz="1050" dirty="0">
              <a:latin typeface="メイリオ" panose="020B0604030504040204" pitchFamily="50" charset="-128"/>
              <a:ea typeface="メイリオ" panose="020B0604030504040204" pitchFamily="50" charset="-128"/>
            </a:endParaRPr>
          </a:p>
          <a:p>
            <a:endParaRPr kumimoji="1" lang="en-US" altLang="ja-JP" sz="1050" dirty="0">
              <a:latin typeface="メイリオ" panose="020B0604030504040204" pitchFamily="50" charset="-128"/>
              <a:ea typeface="メイリオ" panose="020B0604030504040204" pitchFamily="50" charset="-128"/>
            </a:endParaRPr>
          </a:p>
          <a:p>
            <a:endParaRPr kumimoji="1" lang="en-US" altLang="ja-JP" sz="1050" dirty="0">
              <a:latin typeface="メイリオ" panose="020B0604030504040204" pitchFamily="50" charset="-128"/>
              <a:ea typeface="メイリオ" panose="020B0604030504040204" pitchFamily="50" charset="-128"/>
            </a:endParaRPr>
          </a:p>
          <a:p>
            <a:endParaRPr kumimoji="1" lang="en-US" altLang="ja-JP" sz="1050" dirty="0">
              <a:latin typeface="メイリオ" panose="020B0604030504040204" pitchFamily="50" charset="-128"/>
              <a:ea typeface="メイリオ" panose="020B0604030504040204" pitchFamily="50" charset="-128"/>
            </a:endParaRPr>
          </a:p>
          <a:p>
            <a:endParaRPr kumimoji="1" lang="en-US" altLang="ja-JP" sz="1050" dirty="0">
              <a:latin typeface="メイリオ" panose="020B0604030504040204" pitchFamily="50" charset="-128"/>
              <a:ea typeface="メイリオ" panose="020B0604030504040204" pitchFamily="50" charset="-128"/>
            </a:endParaRPr>
          </a:p>
          <a:p>
            <a:endParaRPr kumimoji="1" lang="en-US" altLang="ja-JP" sz="1050" dirty="0">
              <a:latin typeface="メイリオ" panose="020B0604030504040204" pitchFamily="50" charset="-128"/>
              <a:ea typeface="メイリオ" panose="020B0604030504040204" pitchFamily="50" charset="-128"/>
            </a:endParaRPr>
          </a:p>
          <a:p>
            <a:endParaRPr kumimoji="1" lang="en-US" altLang="ja-JP" sz="1050" dirty="0">
              <a:latin typeface="メイリオ" panose="020B0604030504040204" pitchFamily="50" charset="-128"/>
              <a:ea typeface="メイリオ" panose="020B0604030504040204" pitchFamily="50" charset="-128"/>
            </a:endParaRPr>
          </a:p>
          <a:p>
            <a:endParaRPr kumimoji="1" lang="en-US" altLang="ja-JP" sz="1050" dirty="0">
              <a:latin typeface="メイリオ" panose="020B0604030504040204" pitchFamily="50" charset="-128"/>
              <a:ea typeface="メイリオ" panose="020B0604030504040204" pitchFamily="50" charset="-128"/>
            </a:endParaRPr>
          </a:p>
          <a:p>
            <a:endParaRPr kumimoji="1" lang="en-US" altLang="ja-JP" sz="1050" dirty="0">
              <a:latin typeface="メイリオ" panose="020B0604030504040204" pitchFamily="50" charset="-128"/>
              <a:ea typeface="メイリオ" panose="020B0604030504040204" pitchFamily="50" charset="-128"/>
            </a:endParaRPr>
          </a:p>
          <a:p>
            <a:endParaRPr kumimoji="1" lang="ja-JP" altLang="en-US" sz="1050" dirty="0">
              <a:latin typeface="メイリオ" panose="020B0604030504040204" pitchFamily="50" charset="-128"/>
              <a:ea typeface="メイリオ" panose="020B0604030504040204" pitchFamily="50" charset="-128"/>
            </a:endParaRPr>
          </a:p>
        </p:txBody>
      </p:sp>
      <p:sp>
        <p:nvSpPr>
          <p:cNvPr id="7" name="テキスト ボックス 6">
            <a:extLst>
              <a:ext uri="{FF2B5EF4-FFF2-40B4-BE49-F238E27FC236}">
                <a16:creationId xmlns:a16="http://schemas.microsoft.com/office/drawing/2014/main" id="{6E1605FD-6B2E-42FD-BEC0-CCA954ED4D4A}"/>
              </a:ext>
            </a:extLst>
          </p:cNvPr>
          <p:cNvSpPr txBox="1"/>
          <p:nvPr/>
        </p:nvSpPr>
        <p:spPr>
          <a:xfrm>
            <a:off x="144780" y="3448932"/>
            <a:ext cx="2186940" cy="1938992"/>
          </a:xfrm>
          <a:prstGeom prst="rect">
            <a:avLst/>
          </a:prstGeom>
          <a:noFill/>
          <a:ln>
            <a:solidFill>
              <a:schemeClr val="tx1"/>
            </a:solidFill>
          </a:ln>
        </p:spPr>
        <p:txBody>
          <a:bodyPr wrap="square" rtlCol="0">
            <a:spAutoFit/>
          </a:bodyPr>
          <a:lstStyle/>
          <a:p>
            <a:r>
              <a:rPr kumimoji="1" lang="en-US" altLang="ja-JP" sz="1200" dirty="0">
                <a:latin typeface="メイリオ" panose="020B0604030504040204" pitchFamily="50" charset="-128"/>
                <a:ea typeface="メイリオ" panose="020B0604030504040204" pitchFamily="50" charset="-128"/>
              </a:rPr>
              <a:t>【</a:t>
            </a:r>
            <a:r>
              <a:rPr kumimoji="1" lang="ja-JP" altLang="en-US" sz="1200" dirty="0">
                <a:latin typeface="メイリオ" panose="020B0604030504040204" pitchFamily="50" charset="-128"/>
                <a:ea typeface="メイリオ" panose="020B0604030504040204" pitchFamily="50" charset="-128"/>
              </a:rPr>
              <a:t>目的</a:t>
            </a:r>
            <a:r>
              <a:rPr kumimoji="1" lang="en-US" altLang="ja-JP" sz="1200" dirty="0">
                <a:latin typeface="メイリオ" panose="020B0604030504040204" pitchFamily="50" charset="-128"/>
                <a:ea typeface="メイリオ" panose="020B0604030504040204" pitchFamily="50" charset="-128"/>
              </a:rPr>
              <a:t>】</a:t>
            </a:r>
          </a:p>
          <a:p>
            <a:endParaRPr kumimoji="1" lang="en-US" altLang="ja-JP" sz="1200" dirty="0">
              <a:latin typeface="メイリオ" panose="020B0604030504040204" pitchFamily="50" charset="-128"/>
              <a:ea typeface="メイリオ" panose="020B0604030504040204" pitchFamily="50" charset="-128"/>
            </a:endParaRPr>
          </a:p>
          <a:p>
            <a:endParaRPr kumimoji="1" lang="en-US" altLang="ja-JP" sz="1200" dirty="0">
              <a:latin typeface="メイリオ" panose="020B0604030504040204" pitchFamily="50" charset="-128"/>
              <a:ea typeface="メイリオ" panose="020B0604030504040204" pitchFamily="50" charset="-128"/>
            </a:endParaRPr>
          </a:p>
          <a:p>
            <a:endParaRPr kumimoji="1" lang="en-US" altLang="ja-JP" sz="1200" dirty="0">
              <a:latin typeface="メイリオ" panose="020B0604030504040204" pitchFamily="50" charset="-128"/>
              <a:ea typeface="メイリオ" panose="020B0604030504040204" pitchFamily="50" charset="-128"/>
            </a:endParaRPr>
          </a:p>
          <a:p>
            <a:endParaRPr kumimoji="1" lang="en-US" altLang="ja-JP" sz="1200" dirty="0">
              <a:latin typeface="メイリオ" panose="020B0604030504040204" pitchFamily="50" charset="-128"/>
              <a:ea typeface="メイリオ" panose="020B0604030504040204" pitchFamily="50" charset="-128"/>
            </a:endParaRPr>
          </a:p>
          <a:p>
            <a:endParaRPr kumimoji="1" lang="en-US" altLang="ja-JP" sz="1200" dirty="0">
              <a:latin typeface="メイリオ" panose="020B0604030504040204" pitchFamily="50" charset="-128"/>
              <a:ea typeface="メイリオ" panose="020B0604030504040204" pitchFamily="50" charset="-128"/>
            </a:endParaRPr>
          </a:p>
          <a:p>
            <a:endParaRPr kumimoji="1" lang="en-US" altLang="ja-JP" sz="1200" dirty="0">
              <a:latin typeface="メイリオ" panose="020B0604030504040204" pitchFamily="50" charset="-128"/>
              <a:ea typeface="メイリオ" panose="020B0604030504040204" pitchFamily="50" charset="-128"/>
            </a:endParaRPr>
          </a:p>
          <a:p>
            <a:endParaRPr kumimoji="1" lang="en-US" altLang="ja-JP" sz="1200" dirty="0">
              <a:latin typeface="メイリオ" panose="020B0604030504040204" pitchFamily="50" charset="-128"/>
              <a:ea typeface="メイリオ" panose="020B0604030504040204" pitchFamily="50" charset="-128"/>
            </a:endParaRPr>
          </a:p>
          <a:p>
            <a:endParaRPr kumimoji="1" lang="en-US" altLang="ja-JP" sz="1200" dirty="0">
              <a:latin typeface="メイリオ" panose="020B0604030504040204" pitchFamily="50" charset="-128"/>
              <a:ea typeface="メイリオ" panose="020B0604030504040204" pitchFamily="50" charset="-128"/>
            </a:endParaRPr>
          </a:p>
          <a:p>
            <a:endParaRPr kumimoji="1" lang="en-US" altLang="ja-JP" sz="1200" dirty="0">
              <a:latin typeface="メイリオ" panose="020B0604030504040204" pitchFamily="50" charset="-128"/>
              <a:ea typeface="メイリオ" panose="020B0604030504040204" pitchFamily="50" charset="-128"/>
            </a:endParaRPr>
          </a:p>
        </p:txBody>
      </p:sp>
      <p:sp>
        <p:nvSpPr>
          <p:cNvPr id="8" name="テキスト ボックス 7">
            <a:extLst>
              <a:ext uri="{FF2B5EF4-FFF2-40B4-BE49-F238E27FC236}">
                <a16:creationId xmlns:a16="http://schemas.microsoft.com/office/drawing/2014/main" id="{7DEF6CEC-D739-483A-B88D-65AF504BD163}"/>
              </a:ext>
            </a:extLst>
          </p:cNvPr>
          <p:cNvSpPr txBox="1"/>
          <p:nvPr/>
        </p:nvSpPr>
        <p:spPr>
          <a:xfrm>
            <a:off x="179071" y="5918620"/>
            <a:ext cx="2438403" cy="1538883"/>
          </a:xfrm>
          <a:prstGeom prst="rect">
            <a:avLst/>
          </a:prstGeom>
          <a:noFill/>
          <a:ln>
            <a:solidFill>
              <a:schemeClr val="tx1"/>
            </a:solidFill>
          </a:ln>
        </p:spPr>
        <p:txBody>
          <a:bodyPr wrap="square" rtlCol="0">
            <a:spAutoFit/>
          </a:bodyPr>
          <a:lstStyle/>
          <a:p>
            <a:r>
              <a:rPr kumimoji="1" lang="en-US" altLang="ja-JP" sz="1000" dirty="0">
                <a:latin typeface="メイリオ" panose="020B0604030504040204" pitchFamily="50" charset="-128"/>
                <a:ea typeface="メイリオ" panose="020B0604030504040204" pitchFamily="50" charset="-128"/>
              </a:rPr>
              <a:t>【</a:t>
            </a:r>
            <a:r>
              <a:rPr kumimoji="1" lang="ja-JP" altLang="en-US" sz="1000" dirty="0">
                <a:latin typeface="メイリオ" panose="020B0604030504040204" pitchFamily="50" charset="-128"/>
                <a:ea typeface="メイリオ" panose="020B0604030504040204" pitchFamily="50" charset="-128"/>
              </a:rPr>
              <a:t>都道府県の施策との連携・親和性</a:t>
            </a:r>
            <a:r>
              <a:rPr kumimoji="1" lang="en-US" altLang="ja-JP" sz="1000" dirty="0">
                <a:latin typeface="メイリオ" panose="020B0604030504040204" pitchFamily="50" charset="-128"/>
                <a:ea typeface="メイリオ" panose="020B0604030504040204" pitchFamily="50" charset="-128"/>
              </a:rPr>
              <a:t>】</a:t>
            </a:r>
          </a:p>
          <a:p>
            <a:endParaRPr kumimoji="1" lang="en-US" altLang="ja-JP" sz="1050" dirty="0">
              <a:latin typeface="メイリオ" panose="020B0604030504040204" pitchFamily="50" charset="-128"/>
              <a:ea typeface="メイリオ" panose="020B0604030504040204" pitchFamily="50" charset="-128"/>
            </a:endParaRPr>
          </a:p>
          <a:p>
            <a:endParaRPr kumimoji="1" lang="en-US" altLang="ja-JP" sz="1050" dirty="0">
              <a:latin typeface="メイリオ" panose="020B0604030504040204" pitchFamily="50" charset="-128"/>
              <a:ea typeface="メイリオ" panose="020B0604030504040204" pitchFamily="50" charset="-128"/>
            </a:endParaRPr>
          </a:p>
          <a:p>
            <a:endParaRPr kumimoji="1" lang="en-US" altLang="ja-JP" sz="1050" dirty="0">
              <a:latin typeface="メイリオ" panose="020B0604030504040204" pitchFamily="50" charset="-128"/>
              <a:ea typeface="メイリオ" panose="020B0604030504040204" pitchFamily="50" charset="-128"/>
            </a:endParaRPr>
          </a:p>
          <a:p>
            <a:endParaRPr kumimoji="1" lang="en-US" altLang="ja-JP" sz="1050" dirty="0">
              <a:latin typeface="メイリオ" panose="020B0604030504040204" pitchFamily="50" charset="-128"/>
              <a:ea typeface="メイリオ" panose="020B0604030504040204" pitchFamily="50" charset="-128"/>
            </a:endParaRPr>
          </a:p>
          <a:p>
            <a:endParaRPr kumimoji="1" lang="en-US" altLang="ja-JP" sz="1050" dirty="0">
              <a:latin typeface="メイリオ" panose="020B0604030504040204" pitchFamily="50" charset="-128"/>
              <a:ea typeface="メイリオ" panose="020B0604030504040204" pitchFamily="50" charset="-128"/>
            </a:endParaRPr>
          </a:p>
          <a:p>
            <a:endParaRPr kumimoji="1" lang="en-US" altLang="ja-JP" sz="1050" dirty="0">
              <a:latin typeface="メイリオ" panose="020B0604030504040204" pitchFamily="50" charset="-128"/>
              <a:ea typeface="メイリオ" panose="020B0604030504040204" pitchFamily="50" charset="-128"/>
            </a:endParaRPr>
          </a:p>
          <a:p>
            <a:endParaRPr kumimoji="1" lang="en-US" altLang="ja-JP" sz="1050" dirty="0">
              <a:latin typeface="メイリオ" panose="020B0604030504040204" pitchFamily="50" charset="-128"/>
              <a:ea typeface="メイリオ" panose="020B0604030504040204" pitchFamily="50" charset="-128"/>
            </a:endParaRPr>
          </a:p>
          <a:p>
            <a:endParaRPr kumimoji="1" lang="ja-JP" altLang="en-US" sz="1050" dirty="0">
              <a:latin typeface="メイリオ" panose="020B0604030504040204" pitchFamily="50" charset="-128"/>
              <a:ea typeface="メイリオ" panose="020B0604030504040204" pitchFamily="50" charset="-128"/>
            </a:endParaRPr>
          </a:p>
        </p:txBody>
      </p:sp>
      <p:sp>
        <p:nvSpPr>
          <p:cNvPr id="9" name="正方形/長方形 8">
            <a:extLst>
              <a:ext uri="{FF2B5EF4-FFF2-40B4-BE49-F238E27FC236}">
                <a16:creationId xmlns:a16="http://schemas.microsoft.com/office/drawing/2014/main" id="{B3DB1A94-06AD-4166-9680-70DF78B78DB8}"/>
              </a:ext>
            </a:extLst>
          </p:cNvPr>
          <p:cNvSpPr/>
          <p:nvPr/>
        </p:nvSpPr>
        <p:spPr>
          <a:xfrm>
            <a:off x="2712343" y="1445138"/>
            <a:ext cx="5364953" cy="5838690"/>
          </a:xfrm>
          <a:prstGeom prst="rect">
            <a:avLst/>
          </a:prstGeom>
          <a:no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kumimoji="1" lang="en-US" altLang="ja-JP" sz="1200" dirty="0">
                <a:solidFill>
                  <a:schemeClr val="tx1"/>
                </a:solidFill>
                <a:latin typeface="メイリオ" panose="020B0604030504040204" pitchFamily="50" charset="-128"/>
                <a:ea typeface="メイリオ" panose="020B0604030504040204" pitchFamily="50" charset="-128"/>
              </a:rPr>
              <a:t>【</a:t>
            </a:r>
            <a:r>
              <a:rPr kumimoji="1" lang="ja-JP" altLang="en-US" sz="1200" dirty="0">
                <a:solidFill>
                  <a:schemeClr val="tx1"/>
                </a:solidFill>
                <a:latin typeface="メイリオ" panose="020B0604030504040204" pitchFamily="50" charset="-128"/>
                <a:ea typeface="メイリオ" panose="020B0604030504040204" pitchFamily="50" charset="-128"/>
              </a:rPr>
              <a:t>本事業の内容</a:t>
            </a:r>
            <a:r>
              <a:rPr kumimoji="1" lang="en-US" altLang="ja-JP" sz="1200" dirty="0">
                <a:solidFill>
                  <a:schemeClr val="tx1"/>
                </a:solidFill>
                <a:latin typeface="メイリオ" panose="020B0604030504040204" pitchFamily="50" charset="-128"/>
                <a:ea typeface="メイリオ" panose="020B0604030504040204" pitchFamily="50" charset="-128"/>
              </a:rPr>
              <a:t>】</a:t>
            </a:r>
            <a:endParaRPr kumimoji="1" lang="ja-JP" altLang="en-US" sz="1200" dirty="0">
              <a:solidFill>
                <a:schemeClr val="tx1"/>
              </a:solidFill>
              <a:latin typeface="メイリオ" panose="020B0604030504040204" pitchFamily="50" charset="-128"/>
              <a:ea typeface="メイリオ" panose="020B0604030504040204" pitchFamily="50" charset="-128"/>
            </a:endParaRPr>
          </a:p>
          <a:p>
            <a:endParaRPr kumimoji="1" lang="ja-JP" altLang="en-US" dirty="0"/>
          </a:p>
        </p:txBody>
      </p:sp>
      <p:sp>
        <p:nvSpPr>
          <p:cNvPr id="10" name="矢印: 下 9">
            <a:extLst>
              <a:ext uri="{FF2B5EF4-FFF2-40B4-BE49-F238E27FC236}">
                <a16:creationId xmlns:a16="http://schemas.microsoft.com/office/drawing/2014/main" id="{4CF7DA25-2154-471A-AF42-FD2F58F9D464}"/>
              </a:ext>
            </a:extLst>
          </p:cNvPr>
          <p:cNvSpPr/>
          <p:nvPr/>
        </p:nvSpPr>
        <p:spPr>
          <a:xfrm>
            <a:off x="1072515" y="3001946"/>
            <a:ext cx="262890" cy="291179"/>
          </a:xfrm>
          <a:prstGeom prst="downArrow">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矢印: 下 10">
            <a:extLst>
              <a:ext uri="{FF2B5EF4-FFF2-40B4-BE49-F238E27FC236}">
                <a16:creationId xmlns:a16="http://schemas.microsoft.com/office/drawing/2014/main" id="{8CD6F806-F134-4DD9-83C7-F0AB8AAD4163}"/>
              </a:ext>
            </a:extLst>
          </p:cNvPr>
          <p:cNvSpPr/>
          <p:nvPr/>
        </p:nvSpPr>
        <p:spPr>
          <a:xfrm flipV="1">
            <a:off x="1072515" y="5433905"/>
            <a:ext cx="262890" cy="255058"/>
          </a:xfrm>
          <a:prstGeom prst="downArrow">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矢印: 下 11">
            <a:extLst>
              <a:ext uri="{FF2B5EF4-FFF2-40B4-BE49-F238E27FC236}">
                <a16:creationId xmlns:a16="http://schemas.microsoft.com/office/drawing/2014/main" id="{9C1676B6-8F26-43D5-AA3E-744D54312A93}"/>
              </a:ext>
            </a:extLst>
          </p:cNvPr>
          <p:cNvSpPr/>
          <p:nvPr/>
        </p:nvSpPr>
        <p:spPr>
          <a:xfrm rot="16200000">
            <a:off x="2339645" y="4253357"/>
            <a:ext cx="258474" cy="297182"/>
          </a:xfrm>
          <a:prstGeom prst="downArrow">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テキスト ボックス 13">
            <a:extLst>
              <a:ext uri="{FF2B5EF4-FFF2-40B4-BE49-F238E27FC236}">
                <a16:creationId xmlns:a16="http://schemas.microsoft.com/office/drawing/2014/main" id="{3C6BFE51-31ED-40FA-8D72-113701C29EC7}"/>
              </a:ext>
            </a:extLst>
          </p:cNvPr>
          <p:cNvSpPr txBox="1"/>
          <p:nvPr/>
        </p:nvSpPr>
        <p:spPr>
          <a:xfrm>
            <a:off x="8394383" y="878800"/>
            <a:ext cx="2186940" cy="1754326"/>
          </a:xfrm>
          <a:prstGeom prst="rect">
            <a:avLst/>
          </a:prstGeom>
          <a:noFill/>
          <a:ln>
            <a:solidFill>
              <a:schemeClr val="tx1"/>
            </a:solidFill>
          </a:ln>
        </p:spPr>
        <p:txBody>
          <a:bodyPr wrap="square" rtlCol="0">
            <a:spAutoFit/>
          </a:bodyPr>
          <a:lstStyle/>
          <a:p>
            <a:r>
              <a:rPr kumimoji="1" lang="en-US" altLang="ja-JP" sz="1200" dirty="0">
                <a:latin typeface="メイリオ" panose="020B0604030504040204" pitchFamily="50" charset="-128"/>
                <a:ea typeface="メイリオ" panose="020B0604030504040204" pitchFamily="50" charset="-128"/>
              </a:rPr>
              <a:t>【</a:t>
            </a:r>
            <a:r>
              <a:rPr kumimoji="1" lang="ja-JP" altLang="en-US" sz="1200" dirty="0">
                <a:latin typeface="メイリオ" panose="020B0604030504040204" pitchFamily="50" charset="-128"/>
                <a:ea typeface="メイリオ" panose="020B0604030504040204" pitchFamily="50" charset="-128"/>
              </a:rPr>
              <a:t>結果ならびに成果の目標</a:t>
            </a:r>
            <a:r>
              <a:rPr kumimoji="1" lang="en-US" altLang="ja-JP" sz="1200" dirty="0">
                <a:latin typeface="メイリオ" panose="020B0604030504040204" pitchFamily="50" charset="-128"/>
                <a:ea typeface="メイリオ" panose="020B0604030504040204" pitchFamily="50" charset="-128"/>
              </a:rPr>
              <a:t>】</a:t>
            </a:r>
          </a:p>
          <a:p>
            <a:endParaRPr kumimoji="1" lang="en-US" altLang="ja-JP" sz="1200" dirty="0">
              <a:latin typeface="メイリオ" panose="020B0604030504040204" pitchFamily="50" charset="-128"/>
              <a:ea typeface="メイリオ" panose="020B0604030504040204" pitchFamily="50" charset="-128"/>
            </a:endParaRPr>
          </a:p>
          <a:p>
            <a:endParaRPr kumimoji="1" lang="en-US" altLang="ja-JP" sz="1200" dirty="0">
              <a:latin typeface="メイリオ" panose="020B0604030504040204" pitchFamily="50" charset="-128"/>
              <a:ea typeface="メイリオ" panose="020B0604030504040204" pitchFamily="50" charset="-128"/>
            </a:endParaRPr>
          </a:p>
          <a:p>
            <a:endParaRPr kumimoji="1" lang="en-US" altLang="ja-JP" sz="1200" dirty="0">
              <a:latin typeface="メイリオ" panose="020B0604030504040204" pitchFamily="50" charset="-128"/>
              <a:ea typeface="メイリオ" panose="020B0604030504040204" pitchFamily="50" charset="-128"/>
            </a:endParaRPr>
          </a:p>
          <a:p>
            <a:endParaRPr kumimoji="1" lang="en-US" altLang="ja-JP" sz="1200" dirty="0">
              <a:latin typeface="メイリオ" panose="020B0604030504040204" pitchFamily="50" charset="-128"/>
              <a:ea typeface="メイリオ" panose="020B0604030504040204" pitchFamily="50" charset="-128"/>
            </a:endParaRPr>
          </a:p>
          <a:p>
            <a:endParaRPr kumimoji="1" lang="en-US" altLang="ja-JP" sz="1200" dirty="0">
              <a:latin typeface="メイリオ" panose="020B0604030504040204" pitchFamily="50" charset="-128"/>
              <a:ea typeface="メイリオ" panose="020B0604030504040204" pitchFamily="50" charset="-128"/>
            </a:endParaRPr>
          </a:p>
          <a:p>
            <a:endParaRPr kumimoji="1" lang="en-US" altLang="ja-JP" sz="1200" dirty="0">
              <a:latin typeface="メイリオ" panose="020B0604030504040204" pitchFamily="50" charset="-128"/>
              <a:ea typeface="メイリオ" panose="020B0604030504040204" pitchFamily="50" charset="-128"/>
            </a:endParaRPr>
          </a:p>
          <a:p>
            <a:endParaRPr kumimoji="1" lang="en-US" altLang="ja-JP" sz="1200" dirty="0">
              <a:latin typeface="メイリオ" panose="020B0604030504040204" pitchFamily="50" charset="-128"/>
              <a:ea typeface="メイリオ" panose="020B0604030504040204" pitchFamily="50" charset="-128"/>
            </a:endParaRPr>
          </a:p>
          <a:p>
            <a:endParaRPr kumimoji="1" lang="en-US" altLang="ja-JP" sz="1200" dirty="0">
              <a:latin typeface="メイリオ" panose="020B0604030504040204" pitchFamily="50" charset="-128"/>
              <a:ea typeface="メイリオ" panose="020B0604030504040204" pitchFamily="50" charset="-128"/>
            </a:endParaRPr>
          </a:p>
        </p:txBody>
      </p:sp>
      <p:sp>
        <p:nvSpPr>
          <p:cNvPr id="15" name="矢印: 下 14">
            <a:extLst>
              <a:ext uri="{FF2B5EF4-FFF2-40B4-BE49-F238E27FC236}">
                <a16:creationId xmlns:a16="http://schemas.microsoft.com/office/drawing/2014/main" id="{2111DCFD-BD4D-4DC8-8579-18C509380BFE}"/>
              </a:ext>
            </a:extLst>
          </p:cNvPr>
          <p:cNvSpPr/>
          <p:nvPr/>
        </p:nvSpPr>
        <p:spPr>
          <a:xfrm>
            <a:off x="9356408" y="2876457"/>
            <a:ext cx="262890" cy="291179"/>
          </a:xfrm>
          <a:prstGeom prst="downArrow">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テキスト ボックス 15">
            <a:extLst>
              <a:ext uri="{FF2B5EF4-FFF2-40B4-BE49-F238E27FC236}">
                <a16:creationId xmlns:a16="http://schemas.microsoft.com/office/drawing/2014/main" id="{262B69CE-843E-4782-91FD-07F58988C453}"/>
              </a:ext>
            </a:extLst>
          </p:cNvPr>
          <p:cNvSpPr txBox="1"/>
          <p:nvPr/>
        </p:nvSpPr>
        <p:spPr>
          <a:xfrm>
            <a:off x="8427247" y="3312161"/>
            <a:ext cx="2186940" cy="1546577"/>
          </a:xfrm>
          <a:prstGeom prst="rect">
            <a:avLst/>
          </a:prstGeom>
          <a:noFill/>
          <a:ln>
            <a:solidFill>
              <a:schemeClr val="tx1"/>
            </a:solidFill>
          </a:ln>
        </p:spPr>
        <p:txBody>
          <a:bodyPr wrap="square" rtlCol="0">
            <a:spAutoFit/>
          </a:bodyPr>
          <a:lstStyle/>
          <a:p>
            <a:r>
              <a:rPr kumimoji="1" lang="en-US" altLang="ja-JP" sz="1200" dirty="0">
                <a:latin typeface="メイリオ" panose="020B0604030504040204" pitchFamily="50" charset="-128"/>
                <a:ea typeface="メイリオ" panose="020B0604030504040204" pitchFamily="50" charset="-128"/>
              </a:rPr>
              <a:t>【</a:t>
            </a:r>
            <a:r>
              <a:rPr kumimoji="1" lang="ja-JP" altLang="en-US" sz="1200" dirty="0">
                <a:latin typeface="メイリオ" panose="020B0604030504040204" pitchFamily="50" charset="-128"/>
                <a:ea typeface="メイリオ" panose="020B0604030504040204" pitchFamily="50" charset="-128"/>
              </a:rPr>
              <a:t>波及効果の目標</a:t>
            </a:r>
            <a:r>
              <a:rPr kumimoji="1" lang="en-US" altLang="ja-JP" sz="1200" dirty="0">
                <a:latin typeface="メイリオ" panose="020B0604030504040204" pitchFamily="50" charset="-128"/>
                <a:ea typeface="メイリオ" panose="020B0604030504040204" pitchFamily="50" charset="-128"/>
              </a:rPr>
              <a:t>】</a:t>
            </a:r>
          </a:p>
          <a:p>
            <a:endParaRPr kumimoji="1" lang="en-US" altLang="ja-JP" sz="1200" dirty="0">
              <a:latin typeface="メイリオ" panose="020B0604030504040204" pitchFamily="50" charset="-128"/>
              <a:ea typeface="メイリオ" panose="020B0604030504040204" pitchFamily="50" charset="-128"/>
            </a:endParaRPr>
          </a:p>
          <a:p>
            <a:endParaRPr kumimoji="1" lang="en-US" altLang="ja-JP" sz="1200" dirty="0">
              <a:latin typeface="メイリオ" panose="020B0604030504040204" pitchFamily="50" charset="-128"/>
              <a:ea typeface="メイリオ" panose="020B0604030504040204" pitchFamily="50" charset="-128"/>
            </a:endParaRPr>
          </a:p>
          <a:p>
            <a:endParaRPr kumimoji="1" lang="en-US" altLang="ja-JP" sz="1200" dirty="0">
              <a:latin typeface="メイリオ" panose="020B0604030504040204" pitchFamily="50" charset="-128"/>
              <a:ea typeface="メイリオ" panose="020B0604030504040204" pitchFamily="50" charset="-128"/>
            </a:endParaRPr>
          </a:p>
          <a:p>
            <a:endParaRPr kumimoji="1" lang="en-US" altLang="ja-JP" sz="1200" dirty="0">
              <a:latin typeface="メイリオ" panose="020B0604030504040204" pitchFamily="50" charset="-128"/>
              <a:ea typeface="メイリオ" panose="020B0604030504040204" pitchFamily="50" charset="-128"/>
            </a:endParaRPr>
          </a:p>
          <a:p>
            <a:endParaRPr kumimoji="1" lang="en-US" altLang="ja-JP" sz="1200" dirty="0">
              <a:latin typeface="メイリオ" panose="020B0604030504040204" pitchFamily="50" charset="-128"/>
              <a:ea typeface="メイリオ" panose="020B0604030504040204" pitchFamily="50" charset="-128"/>
            </a:endParaRPr>
          </a:p>
          <a:p>
            <a:endParaRPr kumimoji="1" lang="en-US" altLang="ja-JP" sz="1200" dirty="0">
              <a:latin typeface="メイリオ" panose="020B0604030504040204" pitchFamily="50" charset="-128"/>
              <a:ea typeface="メイリオ" panose="020B0604030504040204" pitchFamily="50" charset="-128"/>
            </a:endParaRPr>
          </a:p>
          <a:p>
            <a:endParaRPr kumimoji="1" lang="en-US" altLang="ja-JP" sz="1050" dirty="0">
              <a:latin typeface="メイリオ" panose="020B0604030504040204" pitchFamily="50" charset="-128"/>
              <a:ea typeface="メイリオ" panose="020B0604030504040204" pitchFamily="50" charset="-128"/>
            </a:endParaRPr>
          </a:p>
        </p:txBody>
      </p:sp>
      <p:sp>
        <p:nvSpPr>
          <p:cNvPr id="17" name="矢印: 下 16">
            <a:extLst>
              <a:ext uri="{FF2B5EF4-FFF2-40B4-BE49-F238E27FC236}">
                <a16:creationId xmlns:a16="http://schemas.microsoft.com/office/drawing/2014/main" id="{C7401589-2C99-4E01-B8C5-613DDE2BCA74}"/>
              </a:ext>
            </a:extLst>
          </p:cNvPr>
          <p:cNvSpPr/>
          <p:nvPr/>
        </p:nvSpPr>
        <p:spPr>
          <a:xfrm>
            <a:off x="9356408" y="5102930"/>
            <a:ext cx="262890" cy="291179"/>
          </a:xfrm>
          <a:prstGeom prst="downArrow">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テキスト ボックス 17">
            <a:extLst>
              <a:ext uri="{FF2B5EF4-FFF2-40B4-BE49-F238E27FC236}">
                <a16:creationId xmlns:a16="http://schemas.microsoft.com/office/drawing/2014/main" id="{D9006BE3-61EB-4C15-B699-E13D76B24738}"/>
              </a:ext>
            </a:extLst>
          </p:cNvPr>
          <p:cNvSpPr txBox="1"/>
          <p:nvPr/>
        </p:nvSpPr>
        <p:spPr>
          <a:xfrm>
            <a:off x="8427247" y="5560856"/>
            <a:ext cx="2186940" cy="1938992"/>
          </a:xfrm>
          <a:prstGeom prst="rect">
            <a:avLst/>
          </a:prstGeom>
          <a:noFill/>
          <a:ln>
            <a:solidFill>
              <a:schemeClr val="tx1"/>
            </a:solidFill>
          </a:ln>
        </p:spPr>
        <p:txBody>
          <a:bodyPr wrap="square" rtlCol="0">
            <a:spAutoFit/>
          </a:bodyPr>
          <a:lstStyle/>
          <a:p>
            <a:r>
              <a:rPr kumimoji="1" lang="en-US" altLang="ja-JP" sz="1200" dirty="0">
                <a:latin typeface="メイリオ" panose="020B0604030504040204" pitchFamily="50" charset="-128"/>
                <a:ea typeface="メイリオ" panose="020B0604030504040204" pitchFamily="50" charset="-128"/>
              </a:rPr>
              <a:t>【</a:t>
            </a:r>
            <a:r>
              <a:rPr kumimoji="1" lang="ja-JP" altLang="en-US" sz="1200" dirty="0">
                <a:latin typeface="メイリオ" panose="020B0604030504040204" pitchFamily="50" charset="-128"/>
                <a:ea typeface="メイリオ" panose="020B0604030504040204" pitchFamily="50" charset="-128"/>
              </a:rPr>
              <a:t>将来の支援目標</a:t>
            </a:r>
            <a:r>
              <a:rPr kumimoji="1" lang="en-US" altLang="ja-JP" sz="1200" dirty="0">
                <a:latin typeface="メイリオ" panose="020B0604030504040204" pitchFamily="50" charset="-128"/>
                <a:ea typeface="メイリオ" panose="020B0604030504040204" pitchFamily="50" charset="-128"/>
              </a:rPr>
              <a:t>】</a:t>
            </a:r>
          </a:p>
          <a:p>
            <a:endParaRPr kumimoji="1" lang="en-US" altLang="ja-JP" sz="1200" dirty="0">
              <a:latin typeface="メイリオ" panose="020B0604030504040204" pitchFamily="50" charset="-128"/>
              <a:ea typeface="メイリオ" panose="020B0604030504040204" pitchFamily="50" charset="-128"/>
            </a:endParaRPr>
          </a:p>
          <a:p>
            <a:endParaRPr kumimoji="1" lang="en-US" altLang="ja-JP" sz="1200" dirty="0">
              <a:latin typeface="メイリオ" panose="020B0604030504040204" pitchFamily="50" charset="-128"/>
              <a:ea typeface="メイリオ" panose="020B0604030504040204" pitchFamily="50" charset="-128"/>
            </a:endParaRPr>
          </a:p>
          <a:p>
            <a:endParaRPr kumimoji="1" lang="en-US" altLang="ja-JP" sz="1200" dirty="0">
              <a:latin typeface="メイリオ" panose="020B0604030504040204" pitchFamily="50" charset="-128"/>
              <a:ea typeface="メイリオ" panose="020B0604030504040204" pitchFamily="50" charset="-128"/>
            </a:endParaRPr>
          </a:p>
          <a:p>
            <a:endParaRPr kumimoji="1" lang="en-US" altLang="ja-JP" sz="1200" dirty="0">
              <a:latin typeface="メイリオ" panose="020B0604030504040204" pitchFamily="50" charset="-128"/>
              <a:ea typeface="メイリオ" panose="020B0604030504040204" pitchFamily="50" charset="-128"/>
            </a:endParaRPr>
          </a:p>
          <a:p>
            <a:endParaRPr kumimoji="1" lang="en-US" altLang="ja-JP" sz="1200" dirty="0">
              <a:latin typeface="メイリオ" panose="020B0604030504040204" pitchFamily="50" charset="-128"/>
              <a:ea typeface="メイリオ" panose="020B0604030504040204" pitchFamily="50" charset="-128"/>
            </a:endParaRPr>
          </a:p>
          <a:p>
            <a:endParaRPr kumimoji="1" lang="en-US" altLang="ja-JP" sz="1200" dirty="0">
              <a:latin typeface="メイリオ" panose="020B0604030504040204" pitchFamily="50" charset="-128"/>
              <a:ea typeface="メイリオ" panose="020B0604030504040204" pitchFamily="50" charset="-128"/>
            </a:endParaRPr>
          </a:p>
          <a:p>
            <a:endParaRPr kumimoji="1" lang="en-US" altLang="ja-JP" sz="1200" dirty="0">
              <a:latin typeface="メイリオ" panose="020B0604030504040204" pitchFamily="50" charset="-128"/>
              <a:ea typeface="メイリオ" panose="020B0604030504040204" pitchFamily="50" charset="-128"/>
            </a:endParaRPr>
          </a:p>
          <a:p>
            <a:endParaRPr kumimoji="1" lang="en-US" altLang="ja-JP" sz="1200" dirty="0">
              <a:latin typeface="メイリオ" panose="020B0604030504040204" pitchFamily="50" charset="-128"/>
              <a:ea typeface="メイリオ" panose="020B0604030504040204" pitchFamily="50" charset="-128"/>
            </a:endParaRPr>
          </a:p>
          <a:p>
            <a:endParaRPr kumimoji="1" lang="en-US" altLang="ja-JP" sz="1200" dirty="0">
              <a:latin typeface="メイリオ" panose="020B0604030504040204" pitchFamily="50" charset="-128"/>
              <a:ea typeface="メイリオ" panose="020B0604030504040204" pitchFamily="50" charset="-128"/>
            </a:endParaRPr>
          </a:p>
        </p:txBody>
      </p:sp>
      <p:sp>
        <p:nvSpPr>
          <p:cNvPr id="19" name="矢印: 下 18">
            <a:extLst>
              <a:ext uri="{FF2B5EF4-FFF2-40B4-BE49-F238E27FC236}">
                <a16:creationId xmlns:a16="http://schemas.microsoft.com/office/drawing/2014/main" id="{7F7E6B75-F2C1-4216-B82B-2F8CD07014F1}"/>
              </a:ext>
            </a:extLst>
          </p:cNvPr>
          <p:cNvSpPr/>
          <p:nvPr/>
        </p:nvSpPr>
        <p:spPr>
          <a:xfrm rot="16200000">
            <a:off x="8149419" y="1719206"/>
            <a:ext cx="258474" cy="297182"/>
          </a:xfrm>
          <a:prstGeom prst="downArrow">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テキスト ボックス 2">
            <a:extLst>
              <a:ext uri="{FF2B5EF4-FFF2-40B4-BE49-F238E27FC236}">
                <a16:creationId xmlns:a16="http://schemas.microsoft.com/office/drawing/2014/main" id="{0A4B8002-B4BD-428A-B2C0-3232B161739D}"/>
              </a:ext>
            </a:extLst>
          </p:cNvPr>
          <p:cNvSpPr txBox="1"/>
          <p:nvPr/>
        </p:nvSpPr>
        <p:spPr>
          <a:xfrm>
            <a:off x="288000" y="742632"/>
            <a:ext cx="1800493" cy="307777"/>
          </a:xfrm>
          <a:prstGeom prst="rect">
            <a:avLst/>
          </a:prstGeom>
          <a:noFill/>
        </p:spPr>
        <p:txBody>
          <a:bodyPr wrap="none" rtlCol="0">
            <a:spAutoFit/>
          </a:bodyPr>
          <a:lstStyle/>
          <a:p>
            <a:r>
              <a:rPr kumimoji="1" lang="ja-JP" altLang="en-US" sz="1400" dirty="0">
                <a:latin typeface="メイリオ" panose="020B0604030504040204" pitchFamily="50" charset="-128"/>
                <a:ea typeface="メイリオ" panose="020B0604030504040204" pitchFamily="50" charset="-128"/>
              </a:rPr>
              <a:t>＜事業計画申請時＞</a:t>
            </a:r>
          </a:p>
        </p:txBody>
      </p:sp>
      <p:sp>
        <p:nvSpPr>
          <p:cNvPr id="4" name="テキスト ボックス 3">
            <a:extLst>
              <a:ext uri="{FF2B5EF4-FFF2-40B4-BE49-F238E27FC236}">
                <a16:creationId xmlns:a16="http://schemas.microsoft.com/office/drawing/2014/main" id="{59205C89-1AAD-8951-D8A7-CFF2722BD719}"/>
              </a:ext>
            </a:extLst>
          </p:cNvPr>
          <p:cNvSpPr txBox="1"/>
          <p:nvPr/>
        </p:nvSpPr>
        <p:spPr>
          <a:xfrm>
            <a:off x="126120" y="20548"/>
            <a:ext cx="3954929" cy="307777"/>
          </a:xfrm>
          <a:prstGeom prst="rect">
            <a:avLst/>
          </a:prstGeom>
          <a:noFill/>
        </p:spPr>
        <p:txBody>
          <a:bodyPr wrap="none" rtlCol="0">
            <a:spAutoFit/>
          </a:bodyPr>
          <a:lstStyle/>
          <a:p>
            <a:r>
              <a:rPr kumimoji="1" lang="ja-JP" altLang="en-US" sz="1400" dirty="0">
                <a:latin typeface="メイリオ" panose="020B0604030504040204" pitchFamily="50" charset="-128"/>
                <a:ea typeface="メイリオ" panose="020B0604030504040204" pitchFamily="50" charset="-128"/>
              </a:rPr>
              <a:t>（別紙４）（様式第１４－１）申請時ポンチ絵</a:t>
            </a:r>
          </a:p>
        </p:txBody>
      </p:sp>
      <p:sp>
        <p:nvSpPr>
          <p:cNvPr id="20" name="テキスト ボックス 19">
            <a:extLst>
              <a:ext uri="{FF2B5EF4-FFF2-40B4-BE49-F238E27FC236}">
                <a16:creationId xmlns:a16="http://schemas.microsoft.com/office/drawing/2014/main" id="{0319BCBE-12B0-EF4C-6B21-66ED03C00718}"/>
              </a:ext>
            </a:extLst>
          </p:cNvPr>
          <p:cNvSpPr txBox="1"/>
          <p:nvPr/>
        </p:nvSpPr>
        <p:spPr>
          <a:xfrm>
            <a:off x="2859335" y="783550"/>
            <a:ext cx="5275803" cy="523220"/>
          </a:xfrm>
          <a:prstGeom prst="rect">
            <a:avLst/>
          </a:prstGeom>
          <a:noFill/>
        </p:spPr>
        <p:txBody>
          <a:bodyPr wrap="none" rtlCol="0">
            <a:spAutoFit/>
          </a:bodyPr>
          <a:lstStyle/>
          <a:p>
            <a:r>
              <a:rPr kumimoji="1" lang="ja-JP" altLang="en-US" sz="1400" dirty="0">
                <a:latin typeface="メイリオ" panose="020B0604030504040204" pitchFamily="50" charset="-128"/>
                <a:ea typeface="メイリオ" panose="020B0604030504040204" pitchFamily="50" charset="-128"/>
              </a:rPr>
              <a:t>地域課題解決の取組や複数の地域支援機関の相互連携強化等の</a:t>
            </a:r>
            <a:endParaRPr kumimoji="1" lang="en-US" altLang="ja-JP" sz="1400" dirty="0">
              <a:latin typeface="メイリオ" panose="020B0604030504040204" pitchFamily="50" charset="-128"/>
              <a:ea typeface="メイリオ" panose="020B0604030504040204" pitchFamily="50" charset="-128"/>
            </a:endParaRPr>
          </a:p>
          <a:p>
            <a:r>
              <a:rPr kumimoji="1" lang="ja-JP" altLang="en-US" sz="1400" dirty="0">
                <a:latin typeface="メイリオ" panose="020B0604030504040204" pitchFamily="50" charset="-128"/>
                <a:ea typeface="メイリオ" panose="020B0604030504040204" pitchFamily="50" charset="-128"/>
              </a:rPr>
              <a:t>取組に該当する場合は、チェック　　してください。</a:t>
            </a:r>
          </a:p>
        </p:txBody>
      </p:sp>
      <p:sp>
        <p:nvSpPr>
          <p:cNvPr id="21" name="正方形/長方形 20">
            <a:extLst>
              <a:ext uri="{FF2B5EF4-FFF2-40B4-BE49-F238E27FC236}">
                <a16:creationId xmlns:a16="http://schemas.microsoft.com/office/drawing/2014/main" id="{05F2B3EF-2A76-FCA6-41E2-A18477E20C3C}"/>
              </a:ext>
            </a:extLst>
          </p:cNvPr>
          <p:cNvSpPr/>
          <p:nvPr/>
        </p:nvSpPr>
        <p:spPr>
          <a:xfrm>
            <a:off x="2617473" y="815685"/>
            <a:ext cx="241862" cy="215443"/>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23" name="正方形/長方形 22">
            <a:extLst>
              <a:ext uri="{FF2B5EF4-FFF2-40B4-BE49-F238E27FC236}">
                <a16:creationId xmlns:a16="http://schemas.microsoft.com/office/drawing/2014/main" id="{7E2C8BD4-E6A1-2B16-D180-B36E9B0D9781}"/>
              </a:ext>
            </a:extLst>
          </p:cNvPr>
          <p:cNvSpPr/>
          <p:nvPr/>
        </p:nvSpPr>
        <p:spPr>
          <a:xfrm>
            <a:off x="5680748" y="1060400"/>
            <a:ext cx="241862" cy="215443"/>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a:sym typeface="Wingdings" panose="05000000000000000000" pitchFamily="2" charset="2"/>
              </a:rPr>
              <a:t></a:t>
            </a:r>
            <a:endParaRPr kumimoji="1" lang="ja-JP" altLang="en-US" dirty="0"/>
          </a:p>
        </p:txBody>
      </p:sp>
    </p:spTree>
    <p:extLst>
      <p:ext uri="{BB962C8B-B14F-4D97-AF65-F5344CB8AC3E}">
        <p14:creationId xmlns:p14="http://schemas.microsoft.com/office/powerpoint/2010/main" val="19723918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37199C4-3D13-5C4C-2B73-E112B6A81DA1}"/>
            </a:ext>
          </a:extLst>
        </p:cNvPr>
        <p:cNvGrpSpPr/>
        <p:nvPr/>
      </p:nvGrpSpPr>
      <p:grpSpPr>
        <a:xfrm>
          <a:off x="0" y="0"/>
          <a:ext cx="0" cy="0"/>
          <a:chOff x="0" y="0"/>
          <a:chExt cx="0" cy="0"/>
        </a:xfrm>
      </p:grpSpPr>
      <p:sp>
        <p:nvSpPr>
          <p:cNvPr id="7" name="正方形/長方形 6">
            <a:extLst>
              <a:ext uri="{FF2B5EF4-FFF2-40B4-BE49-F238E27FC236}">
                <a16:creationId xmlns:a16="http://schemas.microsoft.com/office/drawing/2014/main" id="{6DFB7DC1-30B2-39A4-A0F7-ED71312C4363}"/>
              </a:ext>
            </a:extLst>
          </p:cNvPr>
          <p:cNvSpPr/>
          <p:nvPr/>
        </p:nvSpPr>
        <p:spPr>
          <a:xfrm>
            <a:off x="288000" y="955228"/>
            <a:ext cx="10091241" cy="4445737"/>
          </a:xfrm>
          <a:prstGeom prst="rect">
            <a:avLst/>
          </a:prstGeom>
          <a:no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kumimoji="1" lang="en-US" altLang="ja-JP" sz="1200" dirty="0">
                <a:solidFill>
                  <a:schemeClr val="tx1"/>
                </a:solidFill>
                <a:latin typeface="メイリオ" panose="020B0604030504040204" pitchFamily="50" charset="-128"/>
                <a:ea typeface="メイリオ" panose="020B0604030504040204" pitchFamily="50" charset="-128"/>
              </a:rPr>
              <a:t>【</a:t>
            </a:r>
            <a:r>
              <a:rPr kumimoji="1" lang="ja-JP" altLang="en-US" sz="1200" dirty="0">
                <a:solidFill>
                  <a:schemeClr val="tx1"/>
                </a:solidFill>
                <a:latin typeface="メイリオ" panose="020B0604030504040204" pitchFamily="50" charset="-128"/>
                <a:ea typeface="メイリオ" panose="020B0604030504040204" pitchFamily="50" charset="-128"/>
              </a:rPr>
              <a:t>本事業の内容</a:t>
            </a:r>
            <a:r>
              <a:rPr kumimoji="1" lang="en-US" altLang="ja-JP" sz="1200" dirty="0">
                <a:solidFill>
                  <a:schemeClr val="tx1"/>
                </a:solidFill>
                <a:latin typeface="メイリオ" panose="020B0604030504040204" pitchFamily="50" charset="-128"/>
                <a:ea typeface="メイリオ" panose="020B0604030504040204" pitchFamily="50" charset="-128"/>
              </a:rPr>
              <a:t>】</a:t>
            </a:r>
            <a:r>
              <a:rPr kumimoji="1" lang="ja-JP" altLang="en-US" sz="1200" dirty="0">
                <a:solidFill>
                  <a:schemeClr val="tx1"/>
                </a:solidFill>
                <a:latin typeface="メイリオ" panose="020B0604030504040204" pitchFamily="50" charset="-128"/>
                <a:ea typeface="メイリオ" panose="020B0604030504040204" pitchFamily="50" charset="-128"/>
              </a:rPr>
              <a:t>についての進捗</a:t>
            </a:r>
          </a:p>
          <a:p>
            <a:r>
              <a:rPr kumimoji="1" lang="ja-JP" altLang="en-US" sz="1100" dirty="0">
                <a:solidFill>
                  <a:schemeClr val="tx1"/>
                </a:solidFill>
                <a:latin typeface="メイリオ" panose="020B0604030504040204" pitchFamily="50" charset="-128"/>
                <a:ea typeface="メイリオ" panose="020B0604030504040204" pitchFamily="50" charset="-128"/>
              </a:rPr>
              <a:t>□追加や変更がある場合、企画概要に変更した事業内容を事業計画申請時との違いが分かるように記載。</a:t>
            </a:r>
          </a:p>
        </p:txBody>
      </p:sp>
      <p:sp>
        <p:nvSpPr>
          <p:cNvPr id="29" name="テキスト ボックス 28">
            <a:extLst>
              <a:ext uri="{FF2B5EF4-FFF2-40B4-BE49-F238E27FC236}">
                <a16:creationId xmlns:a16="http://schemas.microsoft.com/office/drawing/2014/main" id="{E4ED113C-440D-FB9A-BA37-83F05D447178}"/>
              </a:ext>
            </a:extLst>
          </p:cNvPr>
          <p:cNvSpPr txBox="1"/>
          <p:nvPr/>
        </p:nvSpPr>
        <p:spPr>
          <a:xfrm>
            <a:off x="907164" y="5603229"/>
            <a:ext cx="8180275" cy="1715854"/>
          </a:xfrm>
          <a:prstGeom prst="rect">
            <a:avLst/>
          </a:prstGeom>
          <a:noFill/>
          <a:ln>
            <a:solidFill>
              <a:schemeClr val="tx1"/>
            </a:solidFill>
          </a:ln>
        </p:spPr>
        <p:txBody>
          <a:bodyPr wrap="square" rtlCol="0">
            <a:spAutoFit/>
          </a:bodyPr>
          <a:lstStyle/>
          <a:p>
            <a:r>
              <a:rPr kumimoji="1" lang="en-US" altLang="ja-JP" sz="1100" dirty="0">
                <a:latin typeface="メイリオ" panose="020B0604030504040204" pitchFamily="50" charset="-128"/>
                <a:ea typeface="メイリオ" panose="020B0604030504040204" pitchFamily="50" charset="-128"/>
              </a:rPr>
              <a:t>【</a:t>
            </a:r>
            <a:r>
              <a:rPr kumimoji="1" lang="ja-JP" altLang="en-US" sz="1100" dirty="0">
                <a:latin typeface="メイリオ" panose="020B0604030504040204" pitchFamily="50" charset="-128"/>
                <a:ea typeface="メイリオ" panose="020B0604030504040204" pitchFamily="50" charset="-128"/>
              </a:rPr>
              <a:t>結果ならびに成果の目標</a:t>
            </a:r>
            <a:r>
              <a:rPr kumimoji="1" lang="en-US" altLang="ja-JP" sz="1100" dirty="0">
                <a:latin typeface="メイリオ" panose="020B0604030504040204" pitchFamily="50" charset="-128"/>
                <a:ea typeface="メイリオ" panose="020B0604030504040204" pitchFamily="50" charset="-128"/>
              </a:rPr>
              <a:t>】</a:t>
            </a:r>
            <a:r>
              <a:rPr kumimoji="1" lang="ja-JP" altLang="en-US" sz="1100" dirty="0">
                <a:latin typeface="メイリオ" panose="020B0604030504040204" pitchFamily="50" charset="-128"/>
                <a:ea typeface="メイリオ" panose="020B0604030504040204" pitchFamily="50" charset="-128"/>
              </a:rPr>
              <a:t>についての進捗状況</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050" dirty="0">
                <a:latin typeface="メイリオ" panose="020B0604030504040204" pitchFamily="50" charset="-128"/>
                <a:ea typeface="メイリオ" panose="020B0604030504040204" pitchFamily="50" charset="-128"/>
              </a:rPr>
              <a:t>□目標と対比して進捗を記載。</a:t>
            </a:r>
            <a:endParaRPr kumimoji="1" lang="en-US" altLang="ja-JP" sz="1050" dirty="0">
              <a:latin typeface="メイリオ" panose="020B0604030504040204" pitchFamily="50" charset="-128"/>
              <a:ea typeface="メイリオ" panose="020B0604030504040204" pitchFamily="50" charset="-128"/>
            </a:endParaRPr>
          </a:p>
          <a:p>
            <a:endParaRPr kumimoji="1" lang="en-US" altLang="ja-JP" sz="1050" dirty="0">
              <a:latin typeface="メイリオ" panose="020B0604030504040204" pitchFamily="50" charset="-128"/>
              <a:ea typeface="メイリオ" panose="020B0604030504040204" pitchFamily="50" charset="-128"/>
            </a:endParaRPr>
          </a:p>
          <a:p>
            <a:endParaRPr kumimoji="1" lang="en-US" altLang="ja-JP" sz="1050" dirty="0">
              <a:latin typeface="メイリオ" panose="020B0604030504040204" pitchFamily="50" charset="-128"/>
              <a:ea typeface="メイリオ" panose="020B0604030504040204" pitchFamily="50" charset="-128"/>
            </a:endParaRPr>
          </a:p>
          <a:p>
            <a:endParaRPr kumimoji="1" lang="en-US" altLang="ja-JP" sz="1050" dirty="0">
              <a:latin typeface="メイリオ" panose="020B0604030504040204" pitchFamily="50" charset="-128"/>
              <a:ea typeface="メイリオ" panose="020B0604030504040204" pitchFamily="50" charset="-128"/>
            </a:endParaRPr>
          </a:p>
          <a:p>
            <a:endParaRPr kumimoji="1" lang="en-US" altLang="ja-JP" sz="1050" dirty="0">
              <a:latin typeface="メイリオ" panose="020B0604030504040204" pitchFamily="50" charset="-128"/>
              <a:ea typeface="メイリオ" panose="020B0604030504040204" pitchFamily="50" charset="-128"/>
            </a:endParaRPr>
          </a:p>
          <a:p>
            <a:endParaRPr kumimoji="1" lang="en-US" altLang="ja-JP" sz="1050" dirty="0">
              <a:latin typeface="メイリオ" panose="020B0604030504040204" pitchFamily="50" charset="-128"/>
              <a:ea typeface="メイリオ" panose="020B0604030504040204" pitchFamily="50" charset="-128"/>
            </a:endParaRPr>
          </a:p>
          <a:p>
            <a:endParaRPr kumimoji="1" lang="en-US" altLang="ja-JP" sz="1050" dirty="0">
              <a:latin typeface="メイリオ" panose="020B0604030504040204" pitchFamily="50" charset="-128"/>
              <a:ea typeface="メイリオ" panose="020B0604030504040204" pitchFamily="50" charset="-128"/>
            </a:endParaRPr>
          </a:p>
          <a:p>
            <a:endParaRPr kumimoji="1" lang="en-US" altLang="ja-JP" sz="1050" dirty="0">
              <a:latin typeface="メイリオ" panose="020B0604030504040204" pitchFamily="50" charset="-128"/>
              <a:ea typeface="メイリオ" panose="020B0604030504040204" pitchFamily="50" charset="-128"/>
            </a:endParaRPr>
          </a:p>
          <a:p>
            <a:endParaRPr kumimoji="1" lang="en-US" altLang="ja-JP" sz="1050" dirty="0">
              <a:latin typeface="メイリオ" panose="020B0604030504040204" pitchFamily="50" charset="-128"/>
              <a:ea typeface="メイリオ" panose="020B0604030504040204" pitchFamily="50" charset="-128"/>
            </a:endParaRPr>
          </a:p>
        </p:txBody>
      </p:sp>
      <p:sp>
        <p:nvSpPr>
          <p:cNvPr id="39" name="矢印: 下 38">
            <a:extLst>
              <a:ext uri="{FF2B5EF4-FFF2-40B4-BE49-F238E27FC236}">
                <a16:creationId xmlns:a16="http://schemas.microsoft.com/office/drawing/2014/main" id="{EFAEE1CC-BB91-6F01-F902-E3D9DDDDF318}"/>
              </a:ext>
            </a:extLst>
          </p:cNvPr>
          <p:cNvSpPr/>
          <p:nvPr/>
        </p:nvSpPr>
        <p:spPr>
          <a:xfrm rot="16200000">
            <a:off x="307355" y="6751173"/>
            <a:ext cx="258474" cy="297182"/>
          </a:xfrm>
          <a:prstGeom prst="downArrow">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0" name="タイトル 1">
            <a:extLst>
              <a:ext uri="{FF2B5EF4-FFF2-40B4-BE49-F238E27FC236}">
                <a16:creationId xmlns:a16="http://schemas.microsoft.com/office/drawing/2014/main" id="{C89ED8B8-DC77-CEFD-2DAE-9B4EC556FA9A}"/>
              </a:ext>
            </a:extLst>
          </p:cNvPr>
          <p:cNvSpPr txBox="1">
            <a:spLocks/>
          </p:cNvSpPr>
          <p:nvPr/>
        </p:nvSpPr>
        <p:spPr>
          <a:xfrm>
            <a:off x="144000" y="417477"/>
            <a:ext cx="10436542" cy="394832"/>
          </a:xfrm>
          <a:prstGeom prst="rect">
            <a:avLst/>
          </a:prstGeom>
          <a:solidFill>
            <a:srgbClr val="FFC000"/>
          </a:solidFill>
        </p:spPr>
        <p:txBody>
          <a:bodyPr vert="horz" lIns="91440" tIns="45720" rIns="91440" bIns="45720" rtlCol="0" anchor="b">
            <a:normAutofit/>
          </a:bodyPr>
          <a:lstStyle>
            <a:lvl1pPr algn="ctr" defTabSz="1007943" rtl="0" eaLnBrk="1" latinLnBrk="0" hangingPunct="1">
              <a:lnSpc>
                <a:spcPct val="90000"/>
              </a:lnSpc>
              <a:spcBef>
                <a:spcPct val="0"/>
              </a:spcBef>
              <a:buNone/>
              <a:defRPr kumimoji="1" sz="6614" kern="1200">
                <a:solidFill>
                  <a:schemeClr val="tx1"/>
                </a:solidFill>
                <a:latin typeface="+mj-lt"/>
                <a:ea typeface="+mj-ea"/>
                <a:cs typeface="+mj-cs"/>
              </a:defRPr>
            </a:lvl1pPr>
          </a:lstStyle>
          <a:p>
            <a:pPr algn="l"/>
            <a:r>
              <a:rPr lang="ja-JP" altLang="en-US" sz="1800" dirty="0">
                <a:latin typeface="メイリオ" panose="020B0604030504040204" pitchFamily="50" charset="-128"/>
                <a:ea typeface="メイリオ" panose="020B0604030504040204" pitchFamily="50" charset="-128"/>
              </a:rPr>
              <a:t> </a:t>
            </a:r>
            <a:r>
              <a:rPr lang="ja-JP" altLang="en-US" sz="1400" dirty="0">
                <a:latin typeface="メイリオ" panose="020B0604030504040204" pitchFamily="50" charset="-128"/>
                <a:ea typeface="メイリオ" panose="020B0604030504040204" pitchFamily="50" charset="-128"/>
              </a:rPr>
              <a:t>＜進捗報告＞ </a:t>
            </a:r>
            <a:r>
              <a:rPr lang="ja-JP" altLang="en-US" sz="1800" dirty="0">
                <a:latin typeface="メイリオ" panose="020B0604030504040204" pitchFamily="50" charset="-128"/>
                <a:ea typeface="メイリオ" panose="020B0604030504040204" pitchFamily="50" charset="-128"/>
              </a:rPr>
              <a:t>○○中小企業支援事業　</a:t>
            </a:r>
            <a:r>
              <a:rPr lang="en-US" altLang="ja-JP" sz="1400" dirty="0">
                <a:latin typeface="メイリオ" panose="020B0604030504040204" pitchFamily="50" charset="-128"/>
                <a:ea typeface="メイリオ" panose="020B0604030504040204" pitchFamily="50" charset="-128"/>
              </a:rPr>
              <a:t>20</a:t>
            </a:r>
            <a:r>
              <a:rPr lang="ja-JP" altLang="en-US" sz="1400" dirty="0">
                <a:latin typeface="メイリオ" panose="020B0604030504040204" pitchFamily="50" charset="-128"/>
                <a:ea typeface="メイリオ" panose="020B0604030504040204" pitchFamily="50" charset="-128"/>
              </a:rPr>
              <a:t>○○年○○月進捗状況（△△都道府県中小企業振興機関）</a:t>
            </a:r>
          </a:p>
        </p:txBody>
      </p:sp>
      <p:graphicFrame>
        <p:nvGraphicFramePr>
          <p:cNvPr id="13" name="表 12">
            <a:extLst>
              <a:ext uri="{FF2B5EF4-FFF2-40B4-BE49-F238E27FC236}">
                <a16:creationId xmlns:a16="http://schemas.microsoft.com/office/drawing/2014/main" id="{745AB5E3-7783-1B0B-0D01-EABE4331FD0D}"/>
              </a:ext>
            </a:extLst>
          </p:cNvPr>
          <p:cNvGraphicFramePr>
            <a:graphicFrameLocks noGrp="1"/>
          </p:cNvGraphicFramePr>
          <p:nvPr>
            <p:extLst>
              <p:ext uri="{D42A27DB-BD31-4B8C-83A1-F6EECF244321}">
                <p14:modId xmlns:p14="http://schemas.microsoft.com/office/powerpoint/2010/main" val="4175458353"/>
              </p:ext>
            </p:extLst>
          </p:nvPr>
        </p:nvGraphicFramePr>
        <p:xfrm>
          <a:off x="404036" y="1386150"/>
          <a:ext cx="9803219" cy="2130819"/>
        </p:xfrm>
        <a:graphic>
          <a:graphicData uri="http://schemas.openxmlformats.org/drawingml/2006/table">
            <a:tbl>
              <a:tblPr firstRow="1" bandRow="1"/>
              <a:tblGrid>
                <a:gridCol w="871549">
                  <a:extLst>
                    <a:ext uri="{9D8B030D-6E8A-4147-A177-3AD203B41FA5}">
                      <a16:colId xmlns:a16="http://schemas.microsoft.com/office/drawing/2014/main" val="2237381972"/>
                    </a:ext>
                  </a:extLst>
                </a:gridCol>
                <a:gridCol w="2266749">
                  <a:extLst>
                    <a:ext uri="{9D8B030D-6E8A-4147-A177-3AD203B41FA5}">
                      <a16:colId xmlns:a16="http://schemas.microsoft.com/office/drawing/2014/main" val="2699231432"/>
                    </a:ext>
                  </a:extLst>
                </a:gridCol>
                <a:gridCol w="839166">
                  <a:extLst>
                    <a:ext uri="{9D8B030D-6E8A-4147-A177-3AD203B41FA5}">
                      <a16:colId xmlns:a16="http://schemas.microsoft.com/office/drawing/2014/main" val="1934530271"/>
                    </a:ext>
                  </a:extLst>
                </a:gridCol>
                <a:gridCol w="3242044">
                  <a:extLst>
                    <a:ext uri="{9D8B030D-6E8A-4147-A177-3AD203B41FA5}">
                      <a16:colId xmlns:a16="http://schemas.microsoft.com/office/drawing/2014/main" val="2276010662"/>
                    </a:ext>
                  </a:extLst>
                </a:gridCol>
                <a:gridCol w="1541721">
                  <a:extLst>
                    <a:ext uri="{9D8B030D-6E8A-4147-A177-3AD203B41FA5}">
                      <a16:colId xmlns:a16="http://schemas.microsoft.com/office/drawing/2014/main" val="624716132"/>
                    </a:ext>
                  </a:extLst>
                </a:gridCol>
                <a:gridCol w="1041990">
                  <a:extLst>
                    <a:ext uri="{9D8B030D-6E8A-4147-A177-3AD203B41FA5}">
                      <a16:colId xmlns:a16="http://schemas.microsoft.com/office/drawing/2014/main" val="87054987"/>
                    </a:ext>
                  </a:extLst>
                </a:gridCol>
              </a:tblGrid>
              <a:tr h="294326">
                <a:tc>
                  <a:txBody>
                    <a:bodyPr/>
                    <a:lstStyle/>
                    <a:p>
                      <a:pPr algn="ctr"/>
                      <a:r>
                        <a:rPr kumimoji="1" lang="ja-JP" altLang="en-US" sz="1100" dirty="0">
                          <a:latin typeface="メイリオ" panose="020B0604030504040204" pitchFamily="50" charset="-128"/>
                          <a:ea typeface="メイリオ" panose="020B0604030504040204" pitchFamily="50" charset="-128"/>
                        </a:rPr>
                        <a:t>項目</a:t>
                      </a:r>
                    </a:p>
                  </a:txBody>
                  <a:tcPr>
                    <a:solidFill>
                      <a:srgbClr val="99CCFF"/>
                    </a:solidFill>
                  </a:tcPr>
                </a:tc>
                <a:tc>
                  <a:txBody>
                    <a:bodyPr/>
                    <a:lstStyle/>
                    <a:p>
                      <a:pPr algn="ctr"/>
                      <a:r>
                        <a:rPr kumimoji="1" lang="ja-JP" altLang="en-US" sz="1100" dirty="0">
                          <a:latin typeface="メイリオ" panose="020B0604030504040204" pitchFamily="50" charset="-128"/>
                          <a:ea typeface="メイリオ" panose="020B0604030504040204" pitchFamily="50" charset="-128"/>
                        </a:rPr>
                        <a:t>計画概要</a:t>
                      </a:r>
                    </a:p>
                  </a:txBody>
                  <a:tcPr>
                    <a:solidFill>
                      <a:srgbClr val="99CCFF"/>
                    </a:solidFill>
                  </a:tcPr>
                </a:tc>
                <a:tc>
                  <a:txBody>
                    <a:bodyPr/>
                    <a:lstStyle/>
                    <a:p>
                      <a:r>
                        <a:rPr kumimoji="1" lang="ja-JP" altLang="en-US" sz="1100" dirty="0">
                          <a:latin typeface="メイリオ" panose="020B0604030504040204" pitchFamily="50" charset="-128"/>
                          <a:ea typeface="メイリオ" panose="020B0604030504040204" pitchFamily="50" charset="-128"/>
                        </a:rPr>
                        <a:t>進捗度</a:t>
                      </a:r>
                      <a:r>
                        <a:rPr kumimoji="1" lang="ja-JP" altLang="en-US" sz="900" dirty="0">
                          <a:latin typeface="メイリオ" panose="020B0604030504040204" pitchFamily="50" charset="-128"/>
                          <a:ea typeface="メイリオ" panose="020B0604030504040204" pitchFamily="50" charset="-128"/>
                        </a:rPr>
                        <a:t>（日程予定に対する進捗）</a:t>
                      </a:r>
                    </a:p>
                  </a:txBody>
                  <a:tcPr>
                    <a:solidFill>
                      <a:srgbClr val="99CCFF"/>
                    </a:solidFill>
                  </a:tcPr>
                </a:tc>
                <a:tc>
                  <a:txBody>
                    <a:bodyPr/>
                    <a:lstStyle/>
                    <a:p>
                      <a:pPr algn="ctr"/>
                      <a:r>
                        <a:rPr kumimoji="1" lang="ja-JP" altLang="en-US" sz="1100" dirty="0">
                          <a:latin typeface="メイリオ" panose="020B0604030504040204" pitchFamily="50" charset="-128"/>
                          <a:ea typeface="メイリオ" panose="020B0604030504040204" pitchFamily="50" charset="-128"/>
                        </a:rPr>
                        <a:t>進捗状況並びに改善点</a:t>
                      </a:r>
                    </a:p>
                  </a:txBody>
                  <a:tcPr>
                    <a:solidFill>
                      <a:srgbClr val="99CCFF"/>
                    </a:solidFill>
                  </a:tcPr>
                </a:tc>
                <a:tc>
                  <a:txBody>
                    <a:bodyPr/>
                    <a:lstStyle/>
                    <a:p>
                      <a:pPr algn="ctr"/>
                      <a:r>
                        <a:rPr kumimoji="1" lang="ja-JP" altLang="en-US" sz="1100" dirty="0">
                          <a:latin typeface="メイリオ" panose="020B0604030504040204" pitchFamily="50" charset="-128"/>
                          <a:ea typeface="メイリオ" panose="020B0604030504040204" pitchFamily="50" charset="-128"/>
                        </a:rPr>
                        <a:t>実施見込み</a:t>
                      </a:r>
                    </a:p>
                  </a:txBody>
                  <a:tcPr>
                    <a:solidFill>
                      <a:srgbClr val="99CCFF"/>
                    </a:solidFill>
                  </a:tcPr>
                </a:tc>
                <a:tc>
                  <a:txBody>
                    <a:bodyPr/>
                    <a:lstStyle/>
                    <a:p>
                      <a:r>
                        <a:rPr kumimoji="1" lang="ja-JP" altLang="en-US" sz="1100" dirty="0">
                          <a:latin typeface="メイリオ" panose="020B0604030504040204" pitchFamily="50" charset="-128"/>
                          <a:ea typeface="メイリオ" panose="020B0604030504040204" pitchFamily="50" charset="-128"/>
                        </a:rPr>
                        <a:t>来年度申請</a:t>
                      </a:r>
                    </a:p>
                  </a:txBody>
                  <a:tcPr>
                    <a:solidFill>
                      <a:srgbClr val="99CCFF"/>
                    </a:solidFill>
                  </a:tcPr>
                </a:tc>
                <a:extLst>
                  <a:ext uri="{0D108BD9-81ED-4DB2-BD59-A6C34878D82A}">
                    <a16:rowId xmlns:a16="http://schemas.microsoft.com/office/drawing/2014/main" val="956127109"/>
                  </a:ext>
                </a:extLst>
              </a:tr>
              <a:tr h="456295">
                <a:tc>
                  <a:txBody>
                    <a:bodyPr/>
                    <a:lstStyle/>
                    <a:p>
                      <a:endParaRPr kumimoji="1" lang="ja-JP" altLang="en-US" sz="1100" dirty="0">
                        <a:latin typeface="メイリオ" panose="020B0604030504040204" pitchFamily="50" charset="-128"/>
                        <a:ea typeface="メイリオ" panose="020B0604030504040204" pitchFamily="50" charset="-128"/>
                      </a:endParaRPr>
                    </a:p>
                  </a:txBody>
                  <a:tcPr/>
                </a:tc>
                <a:tc>
                  <a:txBody>
                    <a:bodyPr/>
                    <a:lstStyle/>
                    <a:p>
                      <a:endParaRPr kumimoji="1" lang="ja-JP" altLang="en-US" sz="1100" dirty="0">
                        <a:latin typeface="メイリオ" panose="020B0604030504040204" pitchFamily="50" charset="-128"/>
                        <a:ea typeface="メイリオ" panose="020B0604030504040204" pitchFamily="50" charset="-128"/>
                      </a:endParaRPr>
                    </a:p>
                  </a:txBody>
                  <a:tcPr/>
                </a:tc>
                <a:tc>
                  <a:txBody>
                    <a:bodyPr/>
                    <a:lstStyle/>
                    <a:p>
                      <a:pPr algn="ctr"/>
                      <a:endParaRPr kumimoji="1" lang="ja-JP" altLang="en-US" sz="1100" dirty="0">
                        <a:latin typeface="メイリオ" panose="020B0604030504040204" pitchFamily="50" charset="-128"/>
                        <a:ea typeface="メイリオ" panose="020B0604030504040204" pitchFamily="50" charset="-128"/>
                      </a:endParaRPr>
                    </a:p>
                  </a:txBody>
                  <a:tcPr/>
                </a:tc>
                <a:tc>
                  <a:txBody>
                    <a:bodyPr/>
                    <a:lstStyle/>
                    <a:p>
                      <a:endParaRPr kumimoji="1" lang="ja-JP" altLang="en-US" sz="1100" dirty="0">
                        <a:latin typeface="メイリオ" panose="020B0604030504040204" pitchFamily="50" charset="-128"/>
                        <a:ea typeface="メイリオ" panose="020B0604030504040204" pitchFamily="50" charset="-128"/>
                      </a:endParaRPr>
                    </a:p>
                  </a:txBody>
                  <a:tcPr/>
                </a:tc>
                <a:tc>
                  <a:txBody>
                    <a:bodyPr/>
                    <a:lstStyle/>
                    <a:p>
                      <a:endParaRPr kumimoji="1" lang="ja-JP" altLang="en-US" sz="1100" dirty="0">
                        <a:latin typeface="メイリオ" panose="020B0604030504040204" pitchFamily="50" charset="-128"/>
                        <a:ea typeface="メイリオ" panose="020B0604030504040204" pitchFamily="50" charset="-128"/>
                      </a:endParaRPr>
                    </a:p>
                  </a:txBody>
                  <a:tcPr/>
                </a:tc>
                <a:tc>
                  <a:txBody>
                    <a:bodyPr/>
                    <a:lstStyle/>
                    <a:p>
                      <a:endParaRPr kumimoji="1" lang="ja-JP" altLang="en-US" sz="1100" dirty="0">
                        <a:latin typeface="メイリオ" panose="020B0604030504040204" pitchFamily="50" charset="-128"/>
                        <a:ea typeface="メイリオ" panose="020B0604030504040204" pitchFamily="50" charset="-128"/>
                      </a:endParaRPr>
                    </a:p>
                  </a:txBody>
                  <a:tcPr/>
                </a:tc>
                <a:extLst>
                  <a:ext uri="{0D108BD9-81ED-4DB2-BD59-A6C34878D82A}">
                    <a16:rowId xmlns:a16="http://schemas.microsoft.com/office/drawing/2014/main" val="1219965726"/>
                  </a:ext>
                </a:extLst>
              </a:tr>
              <a:tr h="442858">
                <a:tc>
                  <a:txBody>
                    <a:bodyPr/>
                    <a:lstStyle/>
                    <a:p>
                      <a:endParaRPr kumimoji="1" lang="ja-JP" altLang="en-US" sz="1100" dirty="0">
                        <a:latin typeface="メイリオ" panose="020B0604030504040204" pitchFamily="50" charset="-128"/>
                        <a:ea typeface="メイリオ" panose="020B0604030504040204" pitchFamily="50" charset="-128"/>
                      </a:endParaRPr>
                    </a:p>
                  </a:txBody>
                  <a:tcPr/>
                </a:tc>
                <a:tc>
                  <a:txBody>
                    <a:bodyPr/>
                    <a:lstStyle/>
                    <a:p>
                      <a:endParaRPr kumimoji="1" lang="ja-JP" altLang="en-US" sz="1100" dirty="0">
                        <a:latin typeface="メイリオ" panose="020B0604030504040204" pitchFamily="50" charset="-128"/>
                        <a:ea typeface="メイリオ" panose="020B0604030504040204" pitchFamily="50" charset="-128"/>
                      </a:endParaRPr>
                    </a:p>
                  </a:txBody>
                  <a:tcPr/>
                </a:tc>
                <a:tc>
                  <a:txBody>
                    <a:bodyPr/>
                    <a:lstStyle/>
                    <a:p>
                      <a:pPr algn="ctr"/>
                      <a:endParaRPr kumimoji="1" lang="ja-JP" altLang="en-US" sz="1100" dirty="0">
                        <a:latin typeface="メイリオ" panose="020B0604030504040204" pitchFamily="50" charset="-128"/>
                        <a:ea typeface="メイリオ" panose="020B0604030504040204" pitchFamily="50" charset="-128"/>
                      </a:endParaRPr>
                    </a:p>
                  </a:txBody>
                  <a:tcPr/>
                </a:tc>
                <a:tc>
                  <a:txBody>
                    <a:bodyPr/>
                    <a:lstStyle/>
                    <a:p>
                      <a:endParaRPr kumimoji="1" lang="ja-JP" altLang="en-US" sz="1100" dirty="0">
                        <a:latin typeface="メイリオ" panose="020B0604030504040204" pitchFamily="50" charset="-128"/>
                        <a:ea typeface="メイリオ" panose="020B0604030504040204" pitchFamily="50" charset="-128"/>
                      </a:endParaRPr>
                    </a:p>
                  </a:txBody>
                  <a:tcPr/>
                </a:tc>
                <a:tc>
                  <a:txBody>
                    <a:bodyPr/>
                    <a:lstStyle/>
                    <a:p>
                      <a:endParaRPr kumimoji="1" lang="ja-JP" altLang="en-US" sz="1100" dirty="0">
                        <a:latin typeface="メイリオ" panose="020B0604030504040204" pitchFamily="50" charset="-128"/>
                        <a:ea typeface="メイリオ" panose="020B0604030504040204" pitchFamily="50" charset="-128"/>
                      </a:endParaRPr>
                    </a:p>
                  </a:txBody>
                  <a:tcPr/>
                </a:tc>
                <a:tc>
                  <a:txBody>
                    <a:bodyPr/>
                    <a:lstStyle/>
                    <a:p>
                      <a:endParaRPr kumimoji="1" lang="ja-JP" altLang="en-US" sz="1100" dirty="0">
                        <a:latin typeface="メイリオ" panose="020B0604030504040204" pitchFamily="50" charset="-128"/>
                        <a:ea typeface="メイリオ" panose="020B0604030504040204" pitchFamily="50" charset="-128"/>
                      </a:endParaRPr>
                    </a:p>
                  </a:txBody>
                  <a:tcPr/>
                </a:tc>
                <a:extLst>
                  <a:ext uri="{0D108BD9-81ED-4DB2-BD59-A6C34878D82A}">
                    <a16:rowId xmlns:a16="http://schemas.microsoft.com/office/drawing/2014/main" val="1919125580"/>
                  </a:ext>
                </a:extLst>
              </a:tr>
              <a:tr h="349133">
                <a:tc>
                  <a:txBody>
                    <a:bodyPr/>
                    <a:lstStyle/>
                    <a:p>
                      <a:endParaRPr kumimoji="1" lang="ja-JP" altLang="en-US" sz="1100" dirty="0">
                        <a:latin typeface="メイリオ" panose="020B0604030504040204" pitchFamily="50" charset="-128"/>
                        <a:ea typeface="メイリオ" panose="020B0604030504040204" pitchFamily="50" charset="-128"/>
                      </a:endParaRPr>
                    </a:p>
                  </a:txBody>
                  <a:tcPr/>
                </a:tc>
                <a:tc>
                  <a:txBody>
                    <a:bodyPr/>
                    <a:lstStyle/>
                    <a:p>
                      <a:endParaRPr kumimoji="1" lang="ja-JP" altLang="en-US" sz="1100" dirty="0">
                        <a:latin typeface="メイリオ" panose="020B0604030504040204" pitchFamily="50" charset="-128"/>
                        <a:ea typeface="メイリオ" panose="020B0604030504040204" pitchFamily="50" charset="-128"/>
                      </a:endParaRPr>
                    </a:p>
                  </a:txBody>
                  <a:tcPr/>
                </a:tc>
                <a:tc>
                  <a:txBody>
                    <a:bodyPr/>
                    <a:lstStyle/>
                    <a:p>
                      <a:pPr algn="ctr"/>
                      <a:endParaRPr kumimoji="1" lang="ja-JP" altLang="en-US" sz="1100" dirty="0">
                        <a:latin typeface="メイリオ" panose="020B0604030504040204" pitchFamily="50" charset="-128"/>
                        <a:ea typeface="メイリオ" panose="020B0604030504040204" pitchFamily="50" charset="-128"/>
                      </a:endParaRPr>
                    </a:p>
                  </a:txBody>
                  <a:tcPr/>
                </a:tc>
                <a:tc>
                  <a:txBody>
                    <a:bodyPr/>
                    <a:lstStyle/>
                    <a:p>
                      <a:endParaRPr kumimoji="1" lang="ja-JP" altLang="en-US" sz="1100" dirty="0">
                        <a:latin typeface="メイリオ" panose="020B0604030504040204" pitchFamily="50" charset="-128"/>
                        <a:ea typeface="メイリオ" panose="020B0604030504040204" pitchFamily="50" charset="-128"/>
                      </a:endParaRPr>
                    </a:p>
                  </a:txBody>
                  <a:tcPr/>
                </a:tc>
                <a:tc>
                  <a:txBody>
                    <a:bodyPr/>
                    <a:lstStyle/>
                    <a:p>
                      <a:endParaRPr kumimoji="1" lang="ja-JP" altLang="en-US" sz="1100" dirty="0">
                        <a:latin typeface="メイリオ" panose="020B0604030504040204" pitchFamily="50" charset="-128"/>
                        <a:ea typeface="メイリオ" panose="020B0604030504040204" pitchFamily="50" charset="-128"/>
                      </a:endParaRPr>
                    </a:p>
                  </a:txBody>
                  <a:tcPr/>
                </a:tc>
                <a:tc>
                  <a:txBody>
                    <a:bodyPr/>
                    <a:lstStyle/>
                    <a:p>
                      <a:pPr marL="0" marR="0" lvl="0" indent="0" algn="l" defTabSz="1007943" rtl="0" eaLnBrk="1" fontAlgn="auto" latinLnBrk="0" hangingPunct="1">
                        <a:lnSpc>
                          <a:spcPct val="100000"/>
                        </a:lnSpc>
                        <a:spcBef>
                          <a:spcPts val="0"/>
                        </a:spcBef>
                        <a:spcAft>
                          <a:spcPts val="0"/>
                        </a:spcAft>
                        <a:buClrTx/>
                        <a:buSzTx/>
                        <a:buFontTx/>
                        <a:buNone/>
                        <a:tabLst/>
                        <a:defRPr/>
                      </a:pPr>
                      <a:endParaRPr kumimoji="1" lang="ja-JP" altLang="en-US" sz="1100" dirty="0">
                        <a:latin typeface="メイリオ" panose="020B0604030504040204" pitchFamily="50" charset="-128"/>
                        <a:ea typeface="メイリオ" panose="020B0604030504040204" pitchFamily="50" charset="-128"/>
                      </a:endParaRPr>
                    </a:p>
                  </a:txBody>
                  <a:tcPr/>
                </a:tc>
                <a:extLst>
                  <a:ext uri="{0D108BD9-81ED-4DB2-BD59-A6C34878D82A}">
                    <a16:rowId xmlns:a16="http://schemas.microsoft.com/office/drawing/2014/main" val="637400644"/>
                  </a:ext>
                </a:extLst>
              </a:tr>
              <a:tr h="349133">
                <a:tc>
                  <a:txBody>
                    <a:bodyPr/>
                    <a:lstStyle/>
                    <a:p>
                      <a:endParaRPr kumimoji="1" lang="ja-JP" altLang="en-US" sz="1100" dirty="0">
                        <a:latin typeface="メイリオ" panose="020B0604030504040204" pitchFamily="50" charset="-128"/>
                        <a:ea typeface="メイリオ" panose="020B0604030504040204" pitchFamily="50" charset="-128"/>
                      </a:endParaRPr>
                    </a:p>
                  </a:txBody>
                  <a:tcPr/>
                </a:tc>
                <a:tc>
                  <a:txBody>
                    <a:bodyPr/>
                    <a:lstStyle/>
                    <a:p>
                      <a:endParaRPr kumimoji="1" lang="ja-JP" altLang="en-US" sz="1100" dirty="0">
                        <a:latin typeface="メイリオ" panose="020B0604030504040204" pitchFamily="50" charset="-128"/>
                        <a:ea typeface="メイリオ" panose="020B0604030504040204" pitchFamily="50" charset="-128"/>
                      </a:endParaRPr>
                    </a:p>
                  </a:txBody>
                  <a:tcPr/>
                </a:tc>
                <a:tc>
                  <a:txBody>
                    <a:bodyPr/>
                    <a:lstStyle/>
                    <a:p>
                      <a:pPr algn="ctr"/>
                      <a:endParaRPr kumimoji="1" lang="ja-JP" altLang="en-US" sz="1100" dirty="0">
                        <a:latin typeface="メイリオ" panose="020B0604030504040204" pitchFamily="50" charset="-128"/>
                        <a:ea typeface="メイリオ" panose="020B0604030504040204" pitchFamily="50" charset="-128"/>
                      </a:endParaRPr>
                    </a:p>
                  </a:txBody>
                  <a:tcPr/>
                </a:tc>
                <a:tc>
                  <a:txBody>
                    <a:bodyPr/>
                    <a:lstStyle/>
                    <a:p>
                      <a:endParaRPr kumimoji="1" lang="ja-JP" altLang="en-US" sz="1100" dirty="0">
                        <a:latin typeface="メイリオ" panose="020B0604030504040204" pitchFamily="50" charset="-128"/>
                        <a:ea typeface="メイリオ" panose="020B0604030504040204" pitchFamily="50" charset="-128"/>
                      </a:endParaRPr>
                    </a:p>
                  </a:txBody>
                  <a:tcPr/>
                </a:tc>
                <a:tc>
                  <a:txBody>
                    <a:bodyPr/>
                    <a:lstStyle/>
                    <a:p>
                      <a:endParaRPr kumimoji="1" lang="ja-JP" altLang="en-US" sz="1100" dirty="0">
                        <a:latin typeface="メイリオ" panose="020B0604030504040204" pitchFamily="50" charset="-128"/>
                        <a:ea typeface="メイリオ" panose="020B0604030504040204" pitchFamily="50" charset="-128"/>
                      </a:endParaRPr>
                    </a:p>
                  </a:txBody>
                  <a:tcPr/>
                </a:tc>
                <a:tc>
                  <a:txBody>
                    <a:bodyPr/>
                    <a:lstStyle/>
                    <a:p>
                      <a:endParaRPr kumimoji="1" lang="ja-JP" altLang="en-US" sz="1100" dirty="0">
                        <a:latin typeface="メイリオ" panose="020B0604030504040204" pitchFamily="50" charset="-128"/>
                        <a:ea typeface="メイリオ" panose="020B0604030504040204" pitchFamily="50" charset="-128"/>
                      </a:endParaRPr>
                    </a:p>
                  </a:txBody>
                  <a:tcPr/>
                </a:tc>
                <a:extLst>
                  <a:ext uri="{0D108BD9-81ED-4DB2-BD59-A6C34878D82A}">
                    <a16:rowId xmlns:a16="http://schemas.microsoft.com/office/drawing/2014/main" val="1565150046"/>
                  </a:ext>
                </a:extLst>
              </a:tr>
            </a:tbl>
          </a:graphicData>
        </a:graphic>
      </p:graphicFrame>
      <p:sp>
        <p:nvSpPr>
          <p:cNvPr id="2" name="テキスト ボックス 1">
            <a:extLst>
              <a:ext uri="{FF2B5EF4-FFF2-40B4-BE49-F238E27FC236}">
                <a16:creationId xmlns:a16="http://schemas.microsoft.com/office/drawing/2014/main" id="{7A711EFA-52AB-F2D4-8189-F06226CEA1E1}"/>
              </a:ext>
            </a:extLst>
          </p:cNvPr>
          <p:cNvSpPr txBox="1"/>
          <p:nvPr/>
        </p:nvSpPr>
        <p:spPr>
          <a:xfrm>
            <a:off x="144000" y="109135"/>
            <a:ext cx="3236784" cy="307777"/>
          </a:xfrm>
          <a:prstGeom prst="rect">
            <a:avLst/>
          </a:prstGeom>
          <a:noFill/>
        </p:spPr>
        <p:txBody>
          <a:bodyPr wrap="none" rtlCol="0">
            <a:spAutoFit/>
          </a:bodyPr>
          <a:lstStyle/>
          <a:p>
            <a:r>
              <a:rPr kumimoji="1" lang="ja-JP" altLang="en-US" sz="1400" dirty="0">
                <a:latin typeface="メイリオ" panose="020B0604030504040204" pitchFamily="50" charset="-128"/>
                <a:ea typeface="メイリオ" panose="020B0604030504040204" pitchFamily="50" charset="-128"/>
              </a:rPr>
              <a:t>（様式第１４－２）進捗報告ポンチ絵</a:t>
            </a:r>
          </a:p>
        </p:txBody>
      </p:sp>
    </p:spTree>
    <p:extLst>
      <p:ext uri="{BB962C8B-B14F-4D97-AF65-F5344CB8AC3E}">
        <p14:creationId xmlns:p14="http://schemas.microsoft.com/office/powerpoint/2010/main" val="31562015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0A4B8002-B4BD-428A-B2C0-3232B161739D}"/>
              </a:ext>
            </a:extLst>
          </p:cNvPr>
          <p:cNvSpPr txBox="1"/>
          <p:nvPr/>
        </p:nvSpPr>
        <p:spPr>
          <a:xfrm>
            <a:off x="288000" y="758961"/>
            <a:ext cx="1800493" cy="307777"/>
          </a:xfrm>
          <a:prstGeom prst="rect">
            <a:avLst/>
          </a:prstGeom>
          <a:noFill/>
        </p:spPr>
        <p:txBody>
          <a:bodyPr wrap="none" rtlCol="0">
            <a:spAutoFit/>
          </a:bodyPr>
          <a:lstStyle/>
          <a:p>
            <a:r>
              <a:rPr kumimoji="1" lang="ja-JP" altLang="en-US" sz="1400" dirty="0">
                <a:latin typeface="メイリオ" panose="020B0604030504040204" pitchFamily="50" charset="-128"/>
                <a:ea typeface="メイリオ" panose="020B0604030504040204" pitchFamily="50" charset="-128"/>
              </a:rPr>
              <a:t>＜事業計画実施時＞</a:t>
            </a:r>
          </a:p>
        </p:txBody>
      </p:sp>
      <p:sp>
        <p:nvSpPr>
          <p:cNvPr id="4" name="テキスト ボックス 3">
            <a:extLst>
              <a:ext uri="{FF2B5EF4-FFF2-40B4-BE49-F238E27FC236}">
                <a16:creationId xmlns:a16="http://schemas.microsoft.com/office/drawing/2014/main" id="{391E52FE-DA86-48D4-BBCD-3D88C7C1A308}"/>
              </a:ext>
            </a:extLst>
          </p:cNvPr>
          <p:cNvSpPr txBox="1"/>
          <p:nvPr/>
        </p:nvSpPr>
        <p:spPr>
          <a:xfrm>
            <a:off x="179070" y="1043719"/>
            <a:ext cx="2186940" cy="1892826"/>
          </a:xfrm>
          <a:prstGeom prst="rect">
            <a:avLst/>
          </a:prstGeom>
          <a:noFill/>
          <a:ln>
            <a:solidFill>
              <a:schemeClr val="tx1"/>
            </a:solidFill>
          </a:ln>
        </p:spPr>
        <p:txBody>
          <a:bodyPr wrap="square" rtlCol="0">
            <a:spAutoFit/>
          </a:bodyPr>
          <a:lstStyle/>
          <a:p>
            <a:r>
              <a:rPr kumimoji="1" lang="en-US" altLang="ja-JP" sz="1200" dirty="0">
                <a:latin typeface="メイリオ" panose="020B0604030504040204" pitchFamily="50" charset="-128"/>
                <a:ea typeface="メイリオ" panose="020B0604030504040204" pitchFamily="50" charset="-128"/>
              </a:rPr>
              <a:t>【</a:t>
            </a:r>
            <a:r>
              <a:rPr kumimoji="1" lang="ja-JP" altLang="en-US" sz="1200" dirty="0">
                <a:latin typeface="メイリオ" panose="020B0604030504040204" pitchFamily="50" charset="-128"/>
                <a:ea typeface="メイリオ" panose="020B0604030504040204" pitchFamily="50" charset="-128"/>
              </a:rPr>
              <a:t>課題</a:t>
            </a:r>
            <a:r>
              <a:rPr kumimoji="1" lang="en-US" altLang="ja-JP" sz="1200" dirty="0">
                <a:latin typeface="メイリオ" panose="020B0604030504040204" pitchFamily="50" charset="-128"/>
                <a:ea typeface="メイリオ" panose="020B0604030504040204" pitchFamily="50" charset="-128"/>
              </a:rPr>
              <a:t>】</a:t>
            </a:r>
          </a:p>
          <a:p>
            <a:endParaRPr kumimoji="1" lang="en-US" altLang="ja-JP" sz="1050" dirty="0">
              <a:latin typeface="メイリオ" panose="020B0604030504040204" pitchFamily="50" charset="-128"/>
              <a:ea typeface="メイリオ" panose="020B0604030504040204" pitchFamily="50" charset="-128"/>
            </a:endParaRPr>
          </a:p>
          <a:p>
            <a:endParaRPr kumimoji="1" lang="en-US" altLang="ja-JP" sz="1050" dirty="0">
              <a:latin typeface="メイリオ" panose="020B0604030504040204" pitchFamily="50" charset="-128"/>
              <a:ea typeface="メイリオ" panose="020B0604030504040204" pitchFamily="50" charset="-128"/>
            </a:endParaRPr>
          </a:p>
          <a:p>
            <a:endParaRPr kumimoji="1" lang="en-US" altLang="ja-JP" sz="1050" dirty="0">
              <a:latin typeface="メイリオ" panose="020B0604030504040204" pitchFamily="50" charset="-128"/>
              <a:ea typeface="メイリオ" panose="020B0604030504040204" pitchFamily="50" charset="-128"/>
            </a:endParaRPr>
          </a:p>
          <a:p>
            <a:endParaRPr kumimoji="1" lang="en-US" altLang="ja-JP" sz="1050" dirty="0">
              <a:latin typeface="メイリオ" panose="020B0604030504040204" pitchFamily="50" charset="-128"/>
              <a:ea typeface="メイリオ" panose="020B0604030504040204" pitchFamily="50" charset="-128"/>
            </a:endParaRPr>
          </a:p>
          <a:p>
            <a:endParaRPr kumimoji="1" lang="en-US" altLang="ja-JP" sz="1050" dirty="0">
              <a:latin typeface="メイリオ" panose="020B0604030504040204" pitchFamily="50" charset="-128"/>
              <a:ea typeface="メイリオ" panose="020B0604030504040204" pitchFamily="50" charset="-128"/>
            </a:endParaRPr>
          </a:p>
          <a:p>
            <a:endParaRPr kumimoji="1" lang="en-US" altLang="ja-JP" sz="1050" dirty="0">
              <a:latin typeface="メイリオ" panose="020B0604030504040204" pitchFamily="50" charset="-128"/>
              <a:ea typeface="メイリオ" panose="020B0604030504040204" pitchFamily="50" charset="-128"/>
            </a:endParaRPr>
          </a:p>
          <a:p>
            <a:endParaRPr kumimoji="1" lang="en-US" altLang="ja-JP" sz="1050" dirty="0">
              <a:latin typeface="メイリオ" panose="020B0604030504040204" pitchFamily="50" charset="-128"/>
              <a:ea typeface="メイリオ" panose="020B0604030504040204" pitchFamily="50" charset="-128"/>
            </a:endParaRPr>
          </a:p>
          <a:p>
            <a:endParaRPr kumimoji="1" lang="en-US" altLang="ja-JP" sz="1050" dirty="0">
              <a:latin typeface="メイリオ" panose="020B0604030504040204" pitchFamily="50" charset="-128"/>
              <a:ea typeface="メイリオ" panose="020B0604030504040204" pitchFamily="50" charset="-128"/>
            </a:endParaRPr>
          </a:p>
          <a:p>
            <a:endParaRPr kumimoji="1" lang="en-US" altLang="ja-JP" sz="1050" dirty="0">
              <a:latin typeface="メイリオ" panose="020B0604030504040204" pitchFamily="50" charset="-128"/>
              <a:ea typeface="メイリオ" panose="020B0604030504040204" pitchFamily="50" charset="-128"/>
            </a:endParaRPr>
          </a:p>
          <a:p>
            <a:endParaRPr kumimoji="1" lang="ja-JP" altLang="en-US" sz="1050" dirty="0">
              <a:latin typeface="メイリオ" panose="020B0604030504040204" pitchFamily="50" charset="-128"/>
              <a:ea typeface="メイリオ" panose="020B0604030504040204" pitchFamily="50" charset="-128"/>
            </a:endParaRPr>
          </a:p>
        </p:txBody>
      </p:sp>
      <p:sp>
        <p:nvSpPr>
          <p:cNvPr id="5" name="テキスト ボックス 4">
            <a:extLst>
              <a:ext uri="{FF2B5EF4-FFF2-40B4-BE49-F238E27FC236}">
                <a16:creationId xmlns:a16="http://schemas.microsoft.com/office/drawing/2014/main" id="{5F891F2D-7680-4F0F-BF93-C43410ABDA3A}"/>
              </a:ext>
            </a:extLst>
          </p:cNvPr>
          <p:cNvSpPr txBox="1"/>
          <p:nvPr/>
        </p:nvSpPr>
        <p:spPr>
          <a:xfrm>
            <a:off x="144780" y="3489334"/>
            <a:ext cx="2186940" cy="1938992"/>
          </a:xfrm>
          <a:prstGeom prst="rect">
            <a:avLst/>
          </a:prstGeom>
          <a:noFill/>
          <a:ln>
            <a:solidFill>
              <a:schemeClr val="tx1"/>
            </a:solidFill>
          </a:ln>
        </p:spPr>
        <p:txBody>
          <a:bodyPr wrap="square" rtlCol="0">
            <a:spAutoFit/>
          </a:bodyPr>
          <a:lstStyle/>
          <a:p>
            <a:r>
              <a:rPr kumimoji="1" lang="en-US" altLang="ja-JP" sz="1200" dirty="0">
                <a:latin typeface="メイリオ" panose="020B0604030504040204" pitchFamily="50" charset="-128"/>
                <a:ea typeface="メイリオ" panose="020B0604030504040204" pitchFamily="50" charset="-128"/>
              </a:rPr>
              <a:t>【</a:t>
            </a:r>
            <a:r>
              <a:rPr kumimoji="1" lang="ja-JP" altLang="en-US" sz="1200" dirty="0">
                <a:latin typeface="メイリオ" panose="020B0604030504040204" pitchFamily="50" charset="-128"/>
                <a:ea typeface="メイリオ" panose="020B0604030504040204" pitchFamily="50" charset="-128"/>
              </a:rPr>
              <a:t>目的</a:t>
            </a:r>
            <a:r>
              <a:rPr kumimoji="1" lang="en-US" altLang="ja-JP" sz="1200" dirty="0">
                <a:latin typeface="メイリオ" panose="020B0604030504040204" pitchFamily="50" charset="-128"/>
                <a:ea typeface="メイリオ" panose="020B0604030504040204" pitchFamily="50" charset="-128"/>
              </a:rPr>
              <a:t>】</a:t>
            </a:r>
          </a:p>
          <a:p>
            <a:endParaRPr kumimoji="1" lang="en-US" altLang="ja-JP" sz="1200" dirty="0">
              <a:latin typeface="メイリオ" panose="020B0604030504040204" pitchFamily="50" charset="-128"/>
              <a:ea typeface="メイリオ" panose="020B0604030504040204" pitchFamily="50" charset="-128"/>
            </a:endParaRPr>
          </a:p>
          <a:p>
            <a:endParaRPr kumimoji="1" lang="en-US" altLang="ja-JP" sz="1200" dirty="0">
              <a:latin typeface="メイリオ" panose="020B0604030504040204" pitchFamily="50" charset="-128"/>
              <a:ea typeface="メイリオ" panose="020B0604030504040204" pitchFamily="50" charset="-128"/>
            </a:endParaRPr>
          </a:p>
          <a:p>
            <a:endParaRPr kumimoji="1" lang="en-US" altLang="ja-JP" sz="1200" dirty="0">
              <a:latin typeface="メイリオ" panose="020B0604030504040204" pitchFamily="50" charset="-128"/>
              <a:ea typeface="メイリオ" panose="020B0604030504040204" pitchFamily="50" charset="-128"/>
            </a:endParaRPr>
          </a:p>
          <a:p>
            <a:endParaRPr kumimoji="1" lang="en-US" altLang="ja-JP" sz="1200" dirty="0">
              <a:latin typeface="メイリオ" panose="020B0604030504040204" pitchFamily="50" charset="-128"/>
              <a:ea typeface="メイリオ" panose="020B0604030504040204" pitchFamily="50" charset="-128"/>
            </a:endParaRPr>
          </a:p>
          <a:p>
            <a:endParaRPr kumimoji="1" lang="en-US" altLang="ja-JP" sz="1200" dirty="0">
              <a:latin typeface="メイリオ" panose="020B0604030504040204" pitchFamily="50" charset="-128"/>
              <a:ea typeface="メイリオ" panose="020B0604030504040204" pitchFamily="50" charset="-128"/>
            </a:endParaRPr>
          </a:p>
          <a:p>
            <a:endParaRPr kumimoji="1" lang="en-US" altLang="ja-JP" sz="1200" dirty="0">
              <a:latin typeface="メイリオ" panose="020B0604030504040204" pitchFamily="50" charset="-128"/>
              <a:ea typeface="メイリオ" panose="020B0604030504040204" pitchFamily="50" charset="-128"/>
            </a:endParaRPr>
          </a:p>
          <a:p>
            <a:endParaRPr kumimoji="1" lang="en-US" altLang="ja-JP" sz="1200" dirty="0">
              <a:latin typeface="メイリオ" panose="020B0604030504040204" pitchFamily="50" charset="-128"/>
              <a:ea typeface="メイリオ" panose="020B0604030504040204" pitchFamily="50" charset="-128"/>
            </a:endParaRPr>
          </a:p>
          <a:p>
            <a:endParaRPr kumimoji="1" lang="en-US" altLang="ja-JP" sz="1200" dirty="0">
              <a:latin typeface="メイリオ" panose="020B0604030504040204" pitchFamily="50" charset="-128"/>
              <a:ea typeface="メイリオ" panose="020B0604030504040204" pitchFamily="50" charset="-128"/>
            </a:endParaRPr>
          </a:p>
          <a:p>
            <a:endParaRPr kumimoji="1" lang="en-US" altLang="ja-JP" sz="1200" dirty="0">
              <a:latin typeface="メイリオ" panose="020B0604030504040204" pitchFamily="50" charset="-128"/>
              <a:ea typeface="メイリオ" panose="020B0604030504040204" pitchFamily="50" charset="-128"/>
            </a:endParaRPr>
          </a:p>
        </p:txBody>
      </p:sp>
      <p:sp>
        <p:nvSpPr>
          <p:cNvPr id="6" name="テキスト ボックス 5">
            <a:extLst>
              <a:ext uri="{FF2B5EF4-FFF2-40B4-BE49-F238E27FC236}">
                <a16:creationId xmlns:a16="http://schemas.microsoft.com/office/drawing/2014/main" id="{30F471EC-7119-4786-A5F3-0DCB26FC7C68}"/>
              </a:ext>
            </a:extLst>
          </p:cNvPr>
          <p:cNvSpPr txBox="1"/>
          <p:nvPr/>
        </p:nvSpPr>
        <p:spPr>
          <a:xfrm>
            <a:off x="179071" y="5934949"/>
            <a:ext cx="2438403" cy="1538883"/>
          </a:xfrm>
          <a:prstGeom prst="rect">
            <a:avLst/>
          </a:prstGeom>
          <a:noFill/>
          <a:ln>
            <a:solidFill>
              <a:schemeClr val="tx1"/>
            </a:solidFill>
          </a:ln>
        </p:spPr>
        <p:txBody>
          <a:bodyPr wrap="square" rtlCol="0">
            <a:spAutoFit/>
          </a:bodyPr>
          <a:lstStyle/>
          <a:p>
            <a:r>
              <a:rPr kumimoji="1" lang="en-US" altLang="ja-JP" sz="1000" dirty="0">
                <a:latin typeface="メイリオ" panose="020B0604030504040204" pitchFamily="50" charset="-128"/>
                <a:ea typeface="メイリオ" panose="020B0604030504040204" pitchFamily="50" charset="-128"/>
              </a:rPr>
              <a:t>【</a:t>
            </a:r>
            <a:r>
              <a:rPr kumimoji="1" lang="ja-JP" altLang="en-US" sz="1000" dirty="0">
                <a:latin typeface="メイリオ" panose="020B0604030504040204" pitchFamily="50" charset="-128"/>
                <a:ea typeface="メイリオ" panose="020B0604030504040204" pitchFamily="50" charset="-128"/>
              </a:rPr>
              <a:t>都道府県の施策との連携・親和性</a:t>
            </a:r>
            <a:r>
              <a:rPr kumimoji="1" lang="en-US" altLang="ja-JP" sz="1000" dirty="0">
                <a:latin typeface="メイリオ" panose="020B0604030504040204" pitchFamily="50" charset="-128"/>
                <a:ea typeface="メイリオ" panose="020B0604030504040204" pitchFamily="50" charset="-128"/>
              </a:rPr>
              <a:t>】</a:t>
            </a:r>
          </a:p>
          <a:p>
            <a:endParaRPr kumimoji="1" lang="en-US" altLang="ja-JP" sz="1050" dirty="0">
              <a:latin typeface="メイリオ" panose="020B0604030504040204" pitchFamily="50" charset="-128"/>
              <a:ea typeface="メイリオ" panose="020B0604030504040204" pitchFamily="50" charset="-128"/>
            </a:endParaRPr>
          </a:p>
          <a:p>
            <a:endParaRPr kumimoji="1" lang="en-US" altLang="ja-JP" sz="1050" dirty="0">
              <a:latin typeface="メイリオ" panose="020B0604030504040204" pitchFamily="50" charset="-128"/>
              <a:ea typeface="メイリオ" panose="020B0604030504040204" pitchFamily="50" charset="-128"/>
            </a:endParaRPr>
          </a:p>
          <a:p>
            <a:endParaRPr kumimoji="1" lang="en-US" altLang="ja-JP" sz="1050" dirty="0">
              <a:latin typeface="メイリオ" panose="020B0604030504040204" pitchFamily="50" charset="-128"/>
              <a:ea typeface="メイリオ" panose="020B0604030504040204" pitchFamily="50" charset="-128"/>
            </a:endParaRPr>
          </a:p>
          <a:p>
            <a:endParaRPr kumimoji="1" lang="en-US" altLang="ja-JP" sz="1050" dirty="0">
              <a:latin typeface="メイリオ" panose="020B0604030504040204" pitchFamily="50" charset="-128"/>
              <a:ea typeface="メイリオ" panose="020B0604030504040204" pitchFamily="50" charset="-128"/>
            </a:endParaRPr>
          </a:p>
          <a:p>
            <a:endParaRPr kumimoji="1" lang="en-US" altLang="ja-JP" sz="1050" dirty="0">
              <a:latin typeface="メイリオ" panose="020B0604030504040204" pitchFamily="50" charset="-128"/>
              <a:ea typeface="メイリオ" panose="020B0604030504040204" pitchFamily="50" charset="-128"/>
            </a:endParaRPr>
          </a:p>
          <a:p>
            <a:endParaRPr kumimoji="1" lang="en-US" altLang="ja-JP" sz="1050" dirty="0">
              <a:latin typeface="メイリオ" panose="020B0604030504040204" pitchFamily="50" charset="-128"/>
              <a:ea typeface="メイリオ" panose="020B0604030504040204" pitchFamily="50" charset="-128"/>
            </a:endParaRPr>
          </a:p>
          <a:p>
            <a:endParaRPr kumimoji="1" lang="en-US" altLang="ja-JP" sz="1050" dirty="0">
              <a:latin typeface="メイリオ" panose="020B0604030504040204" pitchFamily="50" charset="-128"/>
              <a:ea typeface="メイリオ" panose="020B0604030504040204" pitchFamily="50" charset="-128"/>
            </a:endParaRPr>
          </a:p>
          <a:p>
            <a:endParaRPr kumimoji="1" lang="ja-JP" altLang="en-US" sz="1050" dirty="0">
              <a:latin typeface="メイリオ" panose="020B0604030504040204" pitchFamily="50" charset="-128"/>
              <a:ea typeface="メイリオ" panose="020B0604030504040204" pitchFamily="50" charset="-128"/>
            </a:endParaRPr>
          </a:p>
        </p:txBody>
      </p:sp>
      <p:sp>
        <p:nvSpPr>
          <p:cNvPr id="7" name="正方形/長方形 6">
            <a:extLst>
              <a:ext uri="{FF2B5EF4-FFF2-40B4-BE49-F238E27FC236}">
                <a16:creationId xmlns:a16="http://schemas.microsoft.com/office/drawing/2014/main" id="{31A30D24-8B77-4EDA-B53C-684747F536BC}"/>
              </a:ext>
            </a:extLst>
          </p:cNvPr>
          <p:cNvSpPr/>
          <p:nvPr/>
        </p:nvSpPr>
        <p:spPr>
          <a:xfrm>
            <a:off x="2628901" y="889912"/>
            <a:ext cx="5130919" cy="6588326"/>
          </a:xfrm>
          <a:prstGeom prst="rect">
            <a:avLst/>
          </a:prstGeom>
          <a:no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kumimoji="1" lang="en-US" altLang="ja-JP" sz="1200" dirty="0">
                <a:solidFill>
                  <a:schemeClr val="tx1"/>
                </a:solidFill>
                <a:latin typeface="メイリオ" panose="020B0604030504040204" pitchFamily="50" charset="-128"/>
                <a:ea typeface="メイリオ" panose="020B0604030504040204" pitchFamily="50" charset="-128"/>
              </a:rPr>
              <a:t>【</a:t>
            </a:r>
            <a:r>
              <a:rPr kumimoji="1" lang="ja-JP" altLang="en-US" sz="1200" dirty="0">
                <a:solidFill>
                  <a:schemeClr val="tx1"/>
                </a:solidFill>
                <a:latin typeface="メイリオ" panose="020B0604030504040204" pitchFamily="50" charset="-128"/>
                <a:ea typeface="メイリオ" panose="020B0604030504040204" pitchFamily="50" charset="-128"/>
              </a:rPr>
              <a:t>本事業の内容</a:t>
            </a:r>
            <a:r>
              <a:rPr kumimoji="1" lang="en-US" altLang="ja-JP" sz="1200" dirty="0">
                <a:solidFill>
                  <a:schemeClr val="tx1"/>
                </a:solidFill>
                <a:latin typeface="メイリオ" panose="020B0604030504040204" pitchFamily="50" charset="-128"/>
                <a:ea typeface="メイリオ" panose="020B0604030504040204" pitchFamily="50" charset="-128"/>
              </a:rPr>
              <a:t>】</a:t>
            </a:r>
            <a:endParaRPr kumimoji="1" lang="ja-JP" altLang="en-US" sz="1200" dirty="0">
              <a:solidFill>
                <a:schemeClr val="tx1"/>
              </a:solidFill>
              <a:latin typeface="メイリオ" panose="020B0604030504040204" pitchFamily="50" charset="-128"/>
              <a:ea typeface="メイリオ" panose="020B0604030504040204" pitchFamily="50" charset="-128"/>
            </a:endParaRPr>
          </a:p>
          <a:p>
            <a:endParaRPr kumimoji="1" lang="ja-JP" altLang="en-US" dirty="0"/>
          </a:p>
        </p:txBody>
      </p:sp>
      <p:sp>
        <p:nvSpPr>
          <p:cNvPr id="8" name="矢印: 下 7">
            <a:extLst>
              <a:ext uri="{FF2B5EF4-FFF2-40B4-BE49-F238E27FC236}">
                <a16:creationId xmlns:a16="http://schemas.microsoft.com/office/drawing/2014/main" id="{BD4DAB23-B30F-484E-8AEE-7B94AEEC33CC}"/>
              </a:ext>
            </a:extLst>
          </p:cNvPr>
          <p:cNvSpPr/>
          <p:nvPr/>
        </p:nvSpPr>
        <p:spPr>
          <a:xfrm>
            <a:off x="1072515" y="3018275"/>
            <a:ext cx="262890" cy="291179"/>
          </a:xfrm>
          <a:prstGeom prst="downArrow">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矢印: 下 9">
            <a:extLst>
              <a:ext uri="{FF2B5EF4-FFF2-40B4-BE49-F238E27FC236}">
                <a16:creationId xmlns:a16="http://schemas.microsoft.com/office/drawing/2014/main" id="{1F4F8260-8565-494C-A9A8-959CF17B0418}"/>
              </a:ext>
            </a:extLst>
          </p:cNvPr>
          <p:cNvSpPr/>
          <p:nvPr/>
        </p:nvSpPr>
        <p:spPr>
          <a:xfrm flipV="1">
            <a:off x="1072515" y="5450234"/>
            <a:ext cx="262890" cy="255058"/>
          </a:xfrm>
          <a:prstGeom prst="downArrow">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矢印: 下 10">
            <a:extLst>
              <a:ext uri="{FF2B5EF4-FFF2-40B4-BE49-F238E27FC236}">
                <a16:creationId xmlns:a16="http://schemas.microsoft.com/office/drawing/2014/main" id="{E73046D7-E40B-447C-ABAC-7FB55959C1BA}"/>
              </a:ext>
            </a:extLst>
          </p:cNvPr>
          <p:cNvSpPr/>
          <p:nvPr/>
        </p:nvSpPr>
        <p:spPr>
          <a:xfrm rot="16200000">
            <a:off x="2339645" y="4269686"/>
            <a:ext cx="258474" cy="297182"/>
          </a:xfrm>
          <a:prstGeom prst="downArrow">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テキスト ボックス 28">
            <a:extLst>
              <a:ext uri="{FF2B5EF4-FFF2-40B4-BE49-F238E27FC236}">
                <a16:creationId xmlns:a16="http://schemas.microsoft.com/office/drawing/2014/main" id="{63639ACB-83D0-4CCC-A111-8E33FE25895C}"/>
              </a:ext>
            </a:extLst>
          </p:cNvPr>
          <p:cNvSpPr txBox="1"/>
          <p:nvPr/>
        </p:nvSpPr>
        <p:spPr>
          <a:xfrm>
            <a:off x="8168842" y="895129"/>
            <a:ext cx="2445345" cy="1738938"/>
          </a:xfrm>
          <a:prstGeom prst="rect">
            <a:avLst/>
          </a:prstGeom>
          <a:noFill/>
          <a:ln>
            <a:solidFill>
              <a:schemeClr val="tx1"/>
            </a:solidFill>
          </a:ln>
        </p:spPr>
        <p:txBody>
          <a:bodyPr wrap="square" rtlCol="0">
            <a:spAutoFit/>
          </a:bodyPr>
          <a:lstStyle/>
          <a:p>
            <a:r>
              <a:rPr kumimoji="1" lang="en-US" altLang="ja-JP" sz="1100" dirty="0">
                <a:latin typeface="メイリオ" panose="020B0604030504040204" pitchFamily="50" charset="-128"/>
                <a:ea typeface="メイリオ" panose="020B0604030504040204" pitchFamily="50" charset="-128"/>
              </a:rPr>
              <a:t>【</a:t>
            </a:r>
            <a:r>
              <a:rPr kumimoji="1" lang="ja-JP" altLang="en-US" sz="1100" dirty="0">
                <a:latin typeface="メイリオ" panose="020B0604030504040204" pitchFamily="50" charset="-128"/>
                <a:ea typeface="メイリオ" panose="020B0604030504040204" pitchFamily="50" charset="-128"/>
              </a:rPr>
              <a:t>結果ならびに成果の目標と実績</a:t>
            </a:r>
            <a:r>
              <a:rPr kumimoji="1" lang="en-US" altLang="ja-JP" sz="1100" dirty="0">
                <a:latin typeface="メイリオ" panose="020B0604030504040204" pitchFamily="50" charset="-128"/>
                <a:ea typeface="メイリオ" panose="020B0604030504040204" pitchFamily="50" charset="-128"/>
              </a:rPr>
              <a:t>】</a:t>
            </a:r>
          </a:p>
          <a:p>
            <a:endParaRPr kumimoji="1" lang="en-US" altLang="ja-JP" sz="1200" dirty="0">
              <a:latin typeface="メイリオ" panose="020B0604030504040204" pitchFamily="50" charset="-128"/>
              <a:ea typeface="メイリオ" panose="020B0604030504040204" pitchFamily="50" charset="-128"/>
            </a:endParaRPr>
          </a:p>
          <a:p>
            <a:endParaRPr kumimoji="1" lang="en-US" altLang="ja-JP" sz="1200" dirty="0">
              <a:latin typeface="メイリオ" panose="020B0604030504040204" pitchFamily="50" charset="-128"/>
              <a:ea typeface="メイリオ" panose="020B0604030504040204" pitchFamily="50" charset="-128"/>
            </a:endParaRPr>
          </a:p>
          <a:p>
            <a:endParaRPr kumimoji="1" lang="en-US" altLang="ja-JP" sz="1200" dirty="0">
              <a:latin typeface="メイリオ" panose="020B0604030504040204" pitchFamily="50" charset="-128"/>
              <a:ea typeface="メイリオ" panose="020B0604030504040204" pitchFamily="50" charset="-128"/>
            </a:endParaRPr>
          </a:p>
          <a:p>
            <a:endParaRPr kumimoji="1" lang="en-US" altLang="ja-JP" sz="1200" dirty="0">
              <a:latin typeface="メイリオ" panose="020B0604030504040204" pitchFamily="50" charset="-128"/>
              <a:ea typeface="メイリオ" panose="020B0604030504040204" pitchFamily="50" charset="-128"/>
            </a:endParaRPr>
          </a:p>
          <a:p>
            <a:endParaRPr kumimoji="1" lang="en-US" altLang="ja-JP" sz="1200" dirty="0">
              <a:latin typeface="メイリオ" panose="020B0604030504040204" pitchFamily="50" charset="-128"/>
              <a:ea typeface="メイリオ" panose="020B0604030504040204" pitchFamily="50" charset="-128"/>
            </a:endParaRPr>
          </a:p>
          <a:p>
            <a:endParaRPr kumimoji="1" lang="en-US" altLang="ja-JP" sz="1200" dirty="0">
              <a:latin typeface="メイリオ" panose="020B0604030504040204" pitchFamily="50" charset="-128"/>
              <a:ea typeface="メイリオ" panose="020B0604030504040204" pitchFamily="50" charset="-128"/>
            </a:endParaRPr>
          </a:p>
          <a:p>
            <a:endParaRPr kumimoji="1" lang="en-US" altLang="ja-JP" sz="1200" dirty="0">
              <a:latin typeface="メイリオ" panose="020B0604030504040204" pitchFamily="50" charset="-128"/>
              <a:ea typeface="メイリオ" panose="020B0604030504040204" pitchFamily="50" charset="-128"/>
            </a:endParaRPr>
          </a:p>
          <a:p>
            <a:endParaRPr kumimoji="1" lang="en-US" altLang="ja-JP" sz="1200" dirty="0">
              <a:latin typeface="メイリオ" panose="020B0604030504040204" pitchFamily="50" charset="-128"/>
              <a:ea typeface="メイリオ" panose="020B0604030504040204" pitchFamily="50" charset="-128"/>
            </a:endParaRPr>
          </a:p>
        </p:txBody>
      </p:sp>
      <p:sp>
        <p:nvSpPr>
          <p:cNvPr id="31" name="矢印: 下 30">
            <a:extLst>
              <a:ext uri="{FF2B5EF4-FFF2-40B4-BE49-F238E27FC236}">
                <a16:creationId xmlns:a16="http://schemas.microsoft.com/office/drawing/2014/main" id="{9511DE7F-2600-4B94-A4E0-D938C28236EB}"/>
              </a:ext>
            </a:extLst>
          </p:cNvPr>
          <p:cNvSpPr/>
          <p:nvPr/>
        </p:nvSpPr>
        <p:spPr>
          <a:xfrm>
            <a:off x="9356408" y="2892786"/>
            <a:ext cx="262890" cy="291179"/>
          </a:xfrm>
          <a:prstGeom prst="downArrow">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テキスト ボックス 32">
            <a:extLst>
              <a:ext uri="{FF2B5EF4-FFF2-40B4-BE49-F238E27FC236}">
                <a16:creationId xmlns:a16="http://schemas.microsoft.com/office/drawing/2014/main" id="{92D44627-DB40-4C39-9FDC-86178666BA5E}"/>
              </a:ext>
            </a:extLst>
          </p:cNvPr>
          <p:cNvSpPr txBox="1"/>
          <p:nvPr/>
        </p:nvSpPr>
        <p:spPr>
          <a:xfrm>
            <a:off x="8168842" y="3328490"/>
            <a:ext cx="2445345" cy="1546577"/>
          </a:xfrm>
          <a:prstGeom prst="rect">
            <a:avLst/>
          </a:prstGeom>
          <a:noFill/>
          <a:ln>
            <a:solidFill>
              <a:schemeClr val="tx1"/>
            </a:solidFill>
          </a:ln>
        </p:spPr>
        <p:txBody>
          <a:bodyPr wrap="square" rtlCol="0">
            <a:spAutoFit/>
          </a:bodyPr>
          <a:lstStyle/>
          <a:p>
            <a:r>
              <a:rPr kumimoji="1" lang="en-US" altLang="ja-JP" sz="1200" dirty="0">
                <a:latin typeface="メイリオ" panose="020B0604030504040204" pitchFamily="50" charset="-128"/>
                <a:ea typeface="メイリオ" panose="020B0604030504040204" pitchFamily="50" charset="-128"/>
              </a:rPr>
              <a:t>【</a:t>
            </a:r>
            <a:r>
              <a:rPr kumimoji="1" lang="ja-JP" altLang="en-US" sz="1200" dirty="0">
                <a:latin typeface="メイリオ" panose="020B0604030504040204" pitchFamily="50" charset="-128"/>
                <a:ea typeface="メイリオ" panose="020B0604030504040204" pitchFamily="50" charset="-128"/>
              </a:rPr>
              <a:t>波及効果の目標と実績</a:t>
            </a:r>
            <a:r>
              <a:rPr kumimoji="1" lang="en-US" altLang="ja-JP" sz="1200" dirty="0">
                <a:latin typeface="メイリオ" panose="020B0604030504040204" pitchFamily="50" charset="-128"/>
                <a:ea typeface="メイリオ" panose="020B0604030504040204" pitchFamily="50" charset="-128"/>
              </a:rPr>
              <a:t>】</a:t>
            </a:r>
          </a:p>
          <a:p>
            <a:endParaRPr kumimoji="1" lang="en-US" altLang="ja-JP" sz="1200" dirty="0">
              <a:latin typeface="メイリオ" panose="020B0604030504040204" pitchFamily="50" charset="-128"/>
              <a:ea typeface="メイリオ" panose="020B0604030504040204" pitchFamily="50" charset="-128"/>
            </a:endParaRPr>
          </a:p>
          <a:p>
            <a:endParaRPr kumimoji="1" lang="en-US" altLang="ja-JP" sz="1200" dirty="0">
              <a:latin typeface="メイリオ" panose="020B0604030504040204" pitchFamily="50" charset="-128"/>
              <a:ea typeface="メイリオ" panose="020B0604030504040204" pitchFamily="50" charset="-128"/>
            </a:endParaRPr>
          </a:p>
          <a:p>
            <a:endParaRPr kumimoji="1" lang="en-US" altLang="ja-JP" sz="1200" dirty="0">
              <a:latin typeface="メイリオ" panose="020B0604030504040204" pitchFamily="50" charset="-128"/>
              <a:ea typeface="メイリオ" panose="020B0604030504040204" pitchFamily="50" charset="-128"/>
            </a:endParaRPr>
          </a:p>
          <a:p>
            <a:endParaRPr kumimoji="1" lang="en-US" altLang="ja-JP" sz="1200" dirty="0">
              <a:latin typeface="メイリオ" panose="020B0604030504040204" pitchFamily="50" charset="-128"/>
              <a:ea typeface="メイリオ" panose="020B0604030504040204" pitchFamily="50" charset="-128"/>
            </a:endParaRPr>
          </a:p>
          <a:p>
            <a:endParaRPr kumimoji="1" lang="en-US" altLang="ja-JP" sz="1200" dirty="0">
              <a:latin typeface="メイリオ" panose="020B0604030504040204" pitchFamily="50" charset="-128"/>
              <a:ea typeface="メイリオ" panose="020B0604030504040204" pitchFamily="50" charset="-128"/>
            </a:endParaRPr>
          </a:p>
          <a:p>
            <a:endParaRPr kumimoji="1" lang="en-US" altLang="ja-JP" sz="1200" dirty="0">
              <a:latin typeface="メイリオ" panose="020B0604030504040204" pitchFamily="50" charset="-128"/>
              <a:ea typeface="メイリオ" panose="020B0604030504040204" pitchFamily="50" charset="-128"/>
            </a:endParaRPr>
          </a:p>
          <a:p>
            <a:endParaRPr kumimoji="1" lang="en-US" altLang="ja-JP" sz="1050" dirty="0">
              <a:latin typeface="メイリオ" panose="020B0604030504040204" pitchFamily="50" charset="-128"/>
              <a:ea typeface="メイリオ" panose="020B0604030504040204" pitchFamily="50" charset="-128"/>
            </a:endParaRPr>
          </a:p>
        </p:txBody>
      </p:sp>
      <p:sp>
        <p:nvSpPr>
          <p:cNvPr id="35" name="矢印: 下 34">
            <a:extLst>
              <a:ext uri="{FF2B5EF4-FFF2-40B4-BE49-F238E27FC236}">
                <a16:creationId xmlns:a16="http://schemas.microsoft.com/office/drawing/2014/main" id="{6D954119-6B7D-403A-8413-7AB8CCC7C3BE}"/>
              </a:ext>
            </a:extLst>
          </p:cNvPr>
          <p:cNvSpPr/>
          <p:nvPr/>
        </p:nvSpPr>
        <p:spPr>
          <a:xfrm>
            <a:off x="9356408" y="5119259"/>
            <a:ext cx="262890" cy="291179"/>
          </a:xfrm>
          <a:prstGeom prst="downArrow">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テキスト ボックス 36">
            <a:extLst>
              <a:ext uri="{FF2B5EF4-FFF2-40B4-BE49-F238E27FC236}">
                <a16:creationId xmlns:a16="http://schemas.microsoft.com/office/drawing/2014/main" id="{3434814B-3FC2-4017-ACD7-A6F65C3C6062}"/>
              </a:ext>
            </a:extLst>
          </p:cNvPr>
          <p:cNvSpPr txBox="1"/>
          <p:nvPr/>
        </p:nvSpPr>
        <p:spPr>
          <a:xfrm>
            <a:off x="8168842" y="5577185"/>
            <a:ext cx="2445345" cy="1938992"/>
          </a:xfrm>
          <a:prstGeom prst="rect">
            <a:avLst/>
          </a:prstGeom>
          <a:noFill/>
          <a:ln>
            <a:solidFill>
              <a:schemeClr val="tx1"/>
            </a:solidFill>
          </a:ln>
        </p:spPr>
        <p:txBody>
          <a:bodyPr wrap="square" rtlCol="0">
            <a:spAutoFit/>
          </a:bodyPr>
          <a:lstStyle/>
          <a:p>
            <a:r>
              <a:rPr kumimoji="1" lang="en-US" altLang="ja-JP" sz="1200" dirty="0">
                <a:latin typeface="メイリオ" panose="020B0604030504040204" pitchFamily="50" charset="-128"/>
                <a:ea typeface="メイリオ" panose="020B0604030504040204" pitchFamily="50" charset="-128"/>
              </a:rPr>
              <a:t>【</a:t>
            </a:r>
            <a:r>
              <a:rPr kumimoji="1" lang="ja-JP" altLang="en-US" sz="1200" dirty="0">
                <a:latin typeface="メイリオ" panose="020B0604030504040204" pitchFamily="50" charset="-128"/>
                <a:ea typeface="メイリオ" panose="020B0604030504040204" pitchFamily="50" charset="-128"/>
              </a:rPr>
              <a:t>新たな将来の支援目標</a:t>
            </a:r>
            <a:r>
              <a:rPr kumimoji="1" lang="en-US" altLang="ja-JP" sz="1200" dirty="0">
                <a:latin typeface="メイリオ" panose="020B0604030504040204" pitchFamily="50" charset="-128"/>
                <a:ea typeface="メイリオ" panose="020B0604030504040204" pitchFamily="50" charset="-128"/>
              </a:rPr>
              <a:t>】</a:t>
            </a:r>
          </a:p>
          <a:p>
            <a:endParaRPr kumimoji="1" lang="en-US" altLang="ja-JP" sz="1200" dirty="0">
              <a:latin typeface="メイリオ" panose="020B0604030504040204" pitchFamily="50" charset="-128"/>
              <a:ea typeface="メイリオ" panose="020B0604030504040204" pitchFamily="50" charset="-128"/>
            </a:endParaRPr>
          </a:p>
          <a:p>
            <a:endParaRPr kumimoji="1" lang="en-US" altLang="ja-JP" sz="1200" dirty="0">
              <a:latin typeface="メイリオ" panose="020B0604030504040204" pitchFamily="50" charset="-128"/>
              <a:ea typeface="メイリオ" panose="020B0604030504040204" pitchFamily="50" charset="-128"/>
            </a:endParaRPr>
          </a:p>
          <a:p>
            <a:endParaRPr kumimoji="1" lang="en-US" altLang="ja-JP" sz="1200" dirty="0">
              <a:latin typeface="メイリオ" panose="020B0604030504040204" pitchFamily="50" charset="-128"/>
              <a:ea typeface="メイリオ" panose="020B0604030504040204" pitchFamily="50" charset="-128"/>
            </a:endParaRPr>
          </a:p>
          <a:p>
            <a:endParaRPr kumimoji="1" lang="en-US" altLang="ja-JP" sz="1200" dirty="0">
              <a:latin typeface="メイリオ" panose="020B0604030504040204" pitchFamily="50" charset="-128"/>
              <a:ea typeface="メイリオ" panose="020B0604030504040204" pitchFamily="50" charset="-128"/>
            </a:endParaRPr>
          </a:p>
          <a:p>
            <a:endParaRPr kumimoji="1" lang="en-US" altLang="ja-JP" sz="1200" dirty="0">
              <a:latin typeface="メイリオ" panose="020B0604030504040204" pitchFamily="50" charset="-128"/>
              <a:ea typeface="メイリオ" panose="020B0604030504040204" pitchFamily="50" charset="-128"/>
            </a:endParaRPr>
          </a:p>
          <a:p>
            <a:endParaRPr kumimoji="1" lang="en-US" altLang="ja-JP" sz="1200" dirty="0">
              <a:latin typeface="メイリオ" panose="020B0604030504040204" pitchFamily="50" charset="-128"/>
              <a:ea typeface="メイリオ" panose="020B0604030504040204" pitchFamily="50" charset="-128"/>
            </a:endParaRPr>
          </a:p>
          <a:p>
            <a:endParaRPr kumimoji="1" lang="en-US" altLang="ja-JP" sz="1200" dirty="0">
              <a:latin typeface="メイリオ" panose="020B0604030504040204" pitchFamily="50" charset="-128"/>
              <a:ea typeface="メイリオ" panose="020B0604030504040204" pitchFamily="50" charset="-128"/>
            </a:endParaRPr>
          </a:p>
          <a:p>
            <a:endParaRPr kumimoji="1" lang="en-US" altLang="ja-JP" sz="1200" dirty="0">
              <a:latin typeface="メイリオ" panose="020B0604030504040204" pitchFamily="50" charset="-128"/>
              <a:ea typeface="メイリオ" panose="020B0604030504040204" pitchFamily="50" charset="-128"/>
            </a:endParaRPr>
          </a:p>
          <a:p>
            <a:endParaRPr kumimoji="1" lang="en-US" altLang="ja-JP" sz="1200" dirty="0">
              <a:latin typeface="メイリオ" panose="020B0604030504040204" pitchFamily="50" charset="-128"/>
              <a:ea typeface="メイリオ" panose="020B0604030504040204" pitchFamily="50" charset="-128"/>
            </a:endParaRPr>
          </a:p>
        </p:txBody>
      </p:sp>
      <p:sp>
        <p:nvSpPr>
          <p:cNvPr id="39" name="矢印: 下 38">
            <a:extLst>
              <a:ext uri="{FF2B5EF4-FFF2-40B4-BE49-F238E27FC236}">
                <a16:creationId xmlns:a16="http://schemas.microsoft.com/office/drawing/2014/main" id="{C294CC56-DE46-433B-89A4-7D84B441A8D7}"/>
              </a:ext>
            </a:extLst>
          </p:cNvPr>
          <p:cNvSpPr/>
          <p:nvPr/>
        </p:nvSpPr>
        <p:spPr>
          <a:xfrm rot="16200000">
            <a:off x="7835094" y="1735535"/>
            <a:ext cx="258474" cy="297182"/>
          </a:xfrm>
          <a:prstGeom prst="downArrow">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0" name="タイトル 1">
            <a:extLst>
              <a:ext uri="{FF2B5EF4-FFF2-40B4-BE49-F238E27FC236}">
                <a16:creationId xmlns:a16="http://schemas.microsoft.com/office/drawing/2014/main" id="{3F05B3A9-68EB-4076-A185-C0CE24CB008F}"/>
              </a:ext>
            </a:extLst>
          </p:cNvPr>
          <p:cNvSpPr txBox="1">
            <a:spLocks/>
          </p:cNvSpPr>
          <p:nvPr/>
        </p:nvSpPr>
        <p:spPr>
          <a:xfrm>
            <a:off x="144000" y="352161"/>
            <a:ext cx="10436542" cy="394832"/>
          </a:xfrm>
          <a:prstGeom prst="rect">
            <a:avLst/>
          </a:prstGeom>
          <a:solidFill>
            <a:srgbClr val="FFC000"/>
          </a:solidFill>
        </p:spPr>
        <p:txBody>
          <a:bodyPr vert="horz" lIns="91440" tIns="45720" rIns="91440" bIns="45720" rtlCol="0" anchor="b">
            <a:noAutofit/>
          </a:bodyPr>
          <a:lstStyle>
            <a:lvl1pPr algn="ctr" defTabSz="1007943" rtl="0" eaLnBrk="1" latinLnBrk="0" hangingPunct="1">
              <a:lnSpc>
                <a:spcPct val="90000"/>
              </a:lnSpc>
              <a:spcBef>
                <a:spcPct val="0"/>
              </a:spcBef>
              <a:buNone/>
              <a:defRPr kumimoji="1" sz="6614" kern="1200">
                <a:solidFill>
                  <a:schemeClr val="tx1"/>
                </a:solidFill>
                <a:latin typeface="+mj-lt"/>
                <a:ea typeface="+mj-ea"/>
                <a:cs typeface="+mj-cs"/>
              </a:defRPr>
            </a:lvl1pPr>
          </a:lstStyle>
          <a:p>
            <a:pPr algn="l"/>
            <a:r>
              <a:rPr lang="ja-JP" altLang="en-US" sz="1400" dirty="0">
                <a:latin typeface="メイリオ" panose="020B0604030504040204" pitchFamily="50" charset="-128"/>
                <a:ea typeface="メイリオ" panose="020B0604030504040204" pitchFamily="50" charset="-128"/>
              </a:rPr>
              <a:t>＜成果報告＞ </a:t>
            </a:r>
            <a:r>
              <a:rPr lang="ja-JP" altLang="en-US" sz="1800" dirty="0">
                <a:latin typeface="メイリオ" panose="020B0604030504040204" pitchFamily="50" charset="-128"/>
                <a:ea typeface="メイリオ" panose="020B0604030504040204" pitchFamily="50" charset="-128"/>
              </a:rPr>
              <a:t>○○中小企業支援事業　</a:t>
            </a:r>
            <a:r>
              <a:rPr lang="en-US" altLang="ja-JP" sz="1400" dirty="0">
                <a:latin typeface="メイリオ" panose="020B0604030504040204" pitchFamily="50" charset="-128"/>
                <a:ea typeface="メイリオ" panose="020B0604030504040204" pitchFamily="50" charset="-128"/>
              </a:rPr>
              <a:t>20</a:t>
            </a:r>
            <a:r>
              <a:rPr lang="ja-JP" altLang="en-US" sz="1400" dirty="0">
                <a:latin typeface="メイリオ" panose="020B0604030504040204" pitchFamily="50" charset="-128"/>
                <a:ea typeface="メイリオ" panose="020B0604030504040204" pitchFamily="50" charset="-128"/>
              </a:rPr>
              <a:t>〇〇年○○月</a:t>
            </a:r>
            <a:r>
              <a:rPr lang="en-US" altLang="ja-JP" sz="1400" dirty="0">
                <a:latin typeface="メイリオ" panose="020B0604030504040204" pitchFamily="50" charset="-128"/>
                <a:ea typeface="メイリオ" panose="020B0604030504040204" pitchFamily="50" charset="-128"/>
              </a:rPr>
              <a:t>~20</a:t>
            </a:r>
            <a:r>
              <a:rPr lang="ja-JP" altLang="en-US" sz="1400" dirty="0">
                <a:latin typeface="メイリオ" panose="020B0604030504040204" pitchFamily="50" charset="-128"/>
                <a:ea typeface="メイリオ" panose="020B0604030504040204" pitchFamily="50" charset="-128"/>
              </a:rPr>
              <a:t>○○年○○月実施予定　（△△都道府県中小企業振興機関）</a:t>
            </a:r>
          </a:p>
        </p:txBody>
      </p:sp>
      <p:sp>
        <p:nvSpPr>
          <p:cNvPr id="2" name="テキスト ボックス 1">
            <a:extLst>
              <a:ext uri="{FF2B5EF4-FFF2-40B4-BE49-F238E27FC236}">
                <a16:creationId xmlns:a16="http://schemas.microsoft.com/office/drawing/2014/main" id="{872104D9-FA43-B4CA-4C41-45A76719C9B0}"/>
              </a:ext>
            </a:extLst>
          </p:cNvPr>
          <p:cNvSpPr txBox="1"/>
          <p:nvPr/>
        </p:nvSpPr>
        <p:spPr>
          <a:xfrm>
            <a:off x="126120" y="20548"/>
            <a:ext cx="3236784" cy="307777"/>
          </a:xfrm>
          <a:prstGeom prst="rect">
            <a:avLst/>
          </a:prstGeom>
          <a:noFill/>
        </p:spPr>
        <p:txBody>
          <a:bodyPr wrap="none" rtlCol="0">
            <a:spAutoFit/>
          </a:bodyPr>
          <a:lstStyle/>
          <a:p>
            <a:r>
              <a:rPr kumimoji="1" lang="ja-JP" altLang="en-US" sz="1400" dirty="0">
                <a:latin typeface="メイリオ" panose="020B0604030504040204" pitchFamily="50" charset="-128"/>
                <a:ea typeface="メイリオ" panose="020B0604030504040204" pitchFamily="50" charset="-128"/>
              </a:rPr>
              <a:t>（様式第１４－３）成果報告ポンチ絵</a:t>
            </a:r>
          </a:p>
        </p:txBody>
      </p:sp>
    </p:spTree>
    <p:extLst>
      <p:ext uri="{BB962C8B-B14F-4D97-AF65-F5344CB8AC3E}">
        <p14:creationId xmlns:p14="http://schemas.microsoft.com/office/powerpoint/2010/main" val="27143217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D0CB107-5680-440C-ABF6-110FC5B21474}"/>
              </a:ext>
            </a:extLst>
          </p:cNvPr>
          <p:cNvSpPr>
            <a:spLocks noGrp="1"/>
          </p:cNvSpPr>
          <p:nvPr>
            <p:ph type="ctrTitle"/>
          </p:nvPr>
        </p:nvSpPr>
        <p:spPr>
          <a:xfrm>
            <a:off x="144781" y="471422"/>
            <a:ext cx="10436542" cy="394832"/>
          </a:xfrm>
          <a:solidFill>
            <a:srgbClr val="FFC000"/>
          </a:solidFill>
        </p:spPr>
        <p:txBody>
          <a:bodyPr>
            <a:noAutofit/>
          </a:bodyPr>
          <a:lstStyle/>
          <a:p>
            <a:pPr algn="l"/>
            <a:r>
              <a:rPr lang="ja-JP" altLang="en-US" sz="1400" dirty="0">
                <a:latin typeface="メイリオ" panose="020B0604030504040204" pitchFamily="50" charset="-128"/>
                <a:ea typeface="メイリオ" panose="020B0604030504040204" pitchFamily="50" charset="-128"/>
              </a:rPr>
              <a:t>（例） ＜申請時＞ </a:t>
            </a:r>
            <a:r>
              <a:rPr lang="ja-JP" altLang="en-US" sz="1600" dirty="0">
                <a:latin typeface="メイリオ" panose="020B0604030504040204" pitchFamily="50" charset="-128"/>
                <a:ea typeface="メイリオ" panose="020B0604030504040204" pitchFamily="50" charset="-128"/>
              </a:rPr>
              <a:t>○○中小企業支援事業</a:t>
            </a:r>
            <a:r>
              <a:rPr lang="en-US" altLang="ja-JP" sz="1400" dirty="0">
                <a:latin typeface="メイリオ" panose="020B0604030504040204" pitchFamily="50" charset="-128"/>
                <a:ea typeface="メイリオ" panose="020B0604030504040204" pitchFamily="50" charset="-128"/>
              </a:rPr>
              <a:t>20</a:t>
            </a:r>
            <a:r>
              <a:rPr lang="ja-JP" altLang="en-US" sz="1400" dirty="0">
                <a:latin typeface="メイリオ" panose="020B0604030504040204" pitchFamily="50" charset="-128"/>
                <a:ea typeface="メイリオ" panose="020B0604030504040204" pitchFamily="50" charset="-128"/>
              </a:rPr>
              <a:t>〇〇年○○月</a:t>
            </a:r>
            <a:r>
              <a:rPr lang="en-US" altLang="ja-JP" sz="1400" dirty="0">
                <a:latin typeface="メイリオ" panose="020B0604030504040204" pitchFamily="50" charset="-128"/>
                <a:ea typeface="メイリオ" panose="020B0604030504040204" pitchFamily="50" charset="-128"/>
              </a:rPr>
              <a:t>~20</a:t>
            </a:r>
            <a:r>
              <a:rPr lang="ja-JP" altLang="en-US" sz="1400" dirty="0">
                <a:latin typeface="メイリオ" panose="020B0604030504040204" pitchFamily="50" charset="-128"/>
                <a:ea typeface="メイリオ" panose="020B0604030504040204" pitchFamily="50" charset="-128"/>
              </a:rPr>
              <a:t>○○年○○月実施予定（△△都道府県中小企業振興機関協会）</a:t>
            </a:r>
            <a:endParaRPr kumimoji="1" lang="ja-JP" altLang="en-US" sz="1400" dirty="0">
              <a:latin typeface="メイリオ" panose="020B0604030504040204" pitchFamily="50" charset="-128"/>
              <a:ea typeface="メイリオ" panose="020B0604030504040204" pitchFamily="50" charset="-128"/>
            </a:endParaRPr>
          </a:p>
        </p:txBody>
      </p:sp>
      <p:sp>
        <p:nvSpPr>
          <p:cNvPr id="6" name="テキスト ボックス 5">
            <a:extLst>
              <a:ext uri="{FF2B5EF4-FFF2-40B4-BE49-F238E27FC236}">
                <a16:creationId xmlns:a16="http://schemas.microsoft.com/office/drawing/2014/main" id="{EECDFD21-8F80-431B-9965-291A354C6824}"/>
              </a:ext>
            </a:extLst>
          </p:cNvPr>
          <p:cNvSpPr txBox="1"/>
          <p:nvPr/>
        </p:nvSpPr>
        <p:spPr>
          <a:xfrm>
            <a:off x="179070" y="1182508"/>
            <a:ext cx="2186940" cy="1731243"/>
          </a:xfrm>
          <a:prstGeom prst="rect">
            <a:avLst/>
          </a:prstGeom>
          <a:noFill/>
          <a:ln>
            <a:solidFill>
              <a:schemeClr val="tx1"/>
            </a:solidFill>
          </a:ln>
        </p:spPr>
        <p:txBody>
          <a:bodyPr wrap="square" rtlCol="0">
            <a:spAutoFit/>
          </a:bodyPr>
          <a:lstStyle/>
          <a:p>
            <a:r>
              <a:rPr kumimoji="1" lang="en-US" altLang="ja-JP" sz="1200" dirty="0">
                <a:latin typeface="メイリオ" panose="020B0604030504040204" pitchFamily="50" charset="-128"/>
                <a:ea typeface="メイリオ" panose="020B0604030504040204" pitchFamily="50" charset="-128"/>
              </a:rPr>
              <a:t>【</a:t>
            </a:r>
            <a:r>
              <a:rPr kumimoji="1" lang="ja-JP" altLang="en-US" sz="1200" dirty="0">
                <a:latin typeface="メイリオ" panose="020B0604030504040204" pitchFamily="50" charset="-128"/>
                <a:ea typeface="メイリオ" panose="020B0604030504040204" pitchFamily="50" charset="-128"/>
              </a:rPr>
              <a:t>課題</a:t>
            </a:r>
            <a:r>
              <a:rPr kumimoji="1" lang="en-US" altLang="ja-JP" sz="1200" dirty="0">
                <a:latin typeface="メイリオ" panose="020B0604030504040204" pitchFamily="50" charset="-128"/>
                <a:ea typeface="メイリオ" panose="020B0604030504040204" pitchFamily="50" charset="-128"/>
              </a:rPr>
              <a:t>】</a:t>
            </a:r>
          </a:p>
          <a:p>
            <a:r>
              <a:rPr kumimoji="1" lang="ja-JP" altLang="en-US" sz="1050" dirty="0">
                <a:latin typeface="メイリオ" panose="020B0604030504040204" pitchFamily="50" charset="-128"/>
                <a:ea typeface="メイリオ" panose="020B0604030504040204" pitchFamily="50" charset="-128"/>
              </a:rPr>
              <a:t>□従来の支援事業から明らかになった課題を記入。</a:t>
            </a:r>
            <a:endParaRPr kumimoji="1" lang="en-US" altLang="ja-JP" sz="1050" dirty="0">
              <a:latin typeface="メイリオ" panose="020B0604030504040204" pitchFamily="50" charset="-128"/>
              <a:ea typeface="メイリオ" panose="020B0604030504040204" pitchFamily="50" charset="-128"/>
            </a:endParaRPr>
          </a:p>
          <a:p>
            <a:r>
              <a:rPr kumimoji="1" lang="ja-JP" altLang="en-US" sz="1050" dirty="0">
                <a:latin typeface="メイリオ" panose="020B0604030504040204" pitchFamily="50" charset="-128"/>
                <a:ea typeface="メイリオ" panose="020B0604030504040204" pitchFamily="50" charset="-128"/>
              </a:rPr>
              <a:t>（例）従来から中小企業への助成金支援を行っているが商品の売上拡大が進まない。課題として下記の２点が明確になった。</a:t>
            </a:r>
            <a:endParaRPr kumimoji="1" lang="en-US" altLang="ja-JP" sz="1050" dirty="0">
              <a:latin typeface="メイリオ" panose="020B0604030504040204" pitchFamily="50" charset="-128"/>
              <a:ea typeface="メイリオ" panose="020B0604030504040204" pitchFamily="50" charset="-128"/>
            </a:endParaRPr>
          </a:p>
          <a:p>
            <a:r>
              <a:rPr kumimoji="1" lang="ja-JP" altLang="en-US" sz="1050" dirty="0">
                <a:latin typeface="メイリオ" panose="020B0604030504040204" pitchFamily="50" charset="-128"/>
                <a:ea typeface="メイリオ" panose="020B0604030504040204" pitchFamily="50" charset="-128"/>
              </a:rPr>
              <a:t>・開発済み商品のパッケージデザイン</a:t>
            </a:r>
            <a:endParaRPr kumimoji="1" lang="en-US" altLang="ja-JP" sz="1050" dirty="0">
              <a:latin typeface="メイリオ" panose="020B0604030504040204" pitchFamily="50" charset="-128"/>
              <a:ea typeface="メイリオ" panose="020B0604030504040204" pitchFamily="50" charset="-128"/>
            </a:endParaRPr>
          </a:p>
          <a:p>
            <a:r>
              <a:rPr kumimoji="1" lang="ja-JP" altLang="en-US" sz="1050" dirty="0">
                <a:latin typeface="メイリオ" panose="020B0604030504040204" pitchFamily="50" charset="-128"/>
                <a:ea typeface="メイリオ" panose="020B0604030504040204" pitchFamily="50" charset="-128"/>
              </a:rPr>
              <a:t>・県外販路拡大</a:t>
            </a:r>
          </a:p>
        </p:txBody>
      </p:sp>
      <p:sp>
        <p:nvSpPr>
          <p:cNvPr id="7" name="テキスト ボックス 6">
            <a:extLst>
              <a:ext uri="{FF2B5EF4-FFF2-40B4-BE49-F238E27FC236}">
                <a16:creationId xmlns:a16="http://schemas.microsoft.com/office/drawing/2014/main" id="{6E1605FD-6B2E-42FD-BEC0-CCA954ED4D4A}"/>
              </a:ext>
            </a:extLst>
          </p:cNvPr>
          <p:cNvSpPr txBox="1"/>
          <p:nvPr/>
        </p:nvSpPr>
        <p:spPr>
          <a:xfrm>
            <a:off x="144780" y="3628123"/>
            <a:ext cx="2186940" cy="1731243"/>
          </a:xfrm>
          <a:prstGeom prst="rect">
            <a:avLst/>
          </a:prstGeom>
          <a:noFill/>
          <a:ln>
            <a:solidFill>
              <a:schemeClr val="tx1"/>
            </a:solidFill>
          </a:ln>
        </p:spPr>
        <p:txBody>
          <a:bodyPr wrap="square" rtlCol="0">
            <a:spAutoFit/>
          </a:bodyPr>
          <a:lstStyle/>
          <a:p>
            <a:r>
              <a:rPr kumimoji="1" lang="en-US" altLang="ja-JP" sz="1200" dirty="0">
                <a:latin typeface="メイリオ" panose="020B0604030504040204" pitchFamily="50" charset="-128"/>
                <a:ea typeface="メイリオ" panose="020B0604030504040204" pitchFamily="50" charset="-128"/>
              </a:rPr>
              <a:t>【</a:t>
            </a:r>
            <a:r>
              <a:rPr kumimoji="1" lang="ja-JP" altLang="en-US" sz="1200" dirty="0">
                <a:latin typeface="メイリオ" panose="020B0604030504040204" pitchFamily="50" charset="-128"/>
                <a:ea typeface="メイリオ" panose="020B0604030504040204" pitchFamily="50" charset="-128"/>
              </a:rPr>
              <a:t>目的</a:t>
            </a:r>
            <a:r>
              <a:rPr kumimoji="1" lang="en-US" altLang="ja-JP" sz="1200" dirty="0">
                <a:latin typeface="メイリオ" panose="020B0604030504040204" pitchFamily="50" charset="-128"/>
                <a:ea typeface="メイリオ" panose="020B0604030504040204" pitchFamily="50" charset="-128"/>
              </a:rPr>
              <a:t>】</a:t>
            </a:r>
          </a:p>
          <a:p>
            <a:r>
              <a:rPr kumimoji="1" lang="ja-JP" altLang="en-US" sz="1050" dirty="0">
                <a:latin typeface="メイリオ" panose="020B0604030504040204" pitchFamily="50" charset="-128"/>
                <a:ea typeface="メイリオ" panose="020B0604030504040204" pitchFamily="50" charset="-128"/>
              </a:rPr>
              <a:t>□課題の全て、または一部を解決するために計画している本事業の目的を記入。</a:t>
            </a:r>
            <a:endParaRPr kumimoji="1" lang="en-US" altLang="ja-JP" sz="1050" dirty="0">
              <a:latin typeface="メイリオ" panose="020B0604030504040204" pitchFamily="50" charset="-128"/>
              <a:ea typeface="メイリオ" panose="020B0604030504040204" pitchFamily="50" charset="-128"/>
            </a:endParaRPr>
          </a:p>
          <a:p>
            <a:r>
              <a:rPr kumimoji="1" lang="ja-JP" altLang="en-US" sz="1050" dirty="0">
                <a:latin typeface="メイリオ" panose="020B0604030504040204" pitchFamily="50" charset="-128"/>
                <a:ea typeface="メイリオ" panose="020B0604030504040204" pitchFamily="50" charset="-128"/>
              </a:rPr>
              <a:t>（例）従来の事業で明らかになった課題である商品のパッケージデザインと県外販路拡大のうち、今回の事業では県外販路拡大を目的として、バイヤーミーティングを開催する。</a:t>
            </a:r>
          </a:p>
        </p:txBody>
      </p:sp>
      <p:sp>
        <p:nvSpPr>
          <p:cNvPr id="8" name="テキスト ボックス 7">
            <a:extLst>
              <a:ext uri="{FF2B5EF4-FFF2-40B4-BE49-F238E27FC236}">
                <a16:creationId xmlns:a16="http://schemas.microsoft.com/office/drawing/2014/main" id="{7DEF6CEC-D739-483A-B88D-65AF504BD163}"/>
              </a:ext>
            </a:extLst>
          </p:cNvPr>
          <p:cNvSpPr txBox="1"/>
          <p:nvPr/>
        </p:nvSpPr>
        <p:spPr>
          <a:xfrm>
            <a:off x="179071" y="6073738"/>
            <a:ext cx="2438404" cy="1215717"/>
          </a:xfrm>
          <a:prstGeom prst="rect">
            <a:avLst/>
          </a:prstGeom>
          <a:noFill/>
          <a:ln>
            <a:solidFill>
              <a:schemeClr val="tx1"/>
            </a:solidFill>
          </a:ln>
        </p:spPr>
        <p:txBody>
          <a:bodyPr wrap="square" rtlCol="0">
            <a:spAutoFit/>
          </a:bodyPr>
          <a:lstStyle/>
          <a:p>
            <a:r>
              <a:rPr kumimoji="1" lang="en-US" altLang="ja-JP" sz="1000" dirty="0">
                <a:latin typeface="メイリオ" panose="020B0604030504040204" pitchFamily="50" charset="-128"/>
                <a:ea typeface="メイリオ" panose="020B0604030504040204" pitchFamily="50" charset="-128"/>
              </a:rPr>
              <a:t>【</a:t>
            </a:r>
            <a:r>
              <a:rPr kumimoji="1" lang="ja-JP" altLang="en-US" sz="1000" dirty="0">
                <a:latin typeface="メイリオ" panose="020B0604030504040204" pitchFamily="50" charset="-128"/>
                <a:ea typeface="メイリオ" panose="020B0604030504040204" pitchFamily="50" charset="-128"/>
              </a:rPr>
              <a:t>都道府県の施策との連携・親和性</a:t>
            </a:r>
            <a:r>
              <a:rPr kumimoji="1" lang="en-US" altLang="ja-JP" sz="1000" dirty="0">
                <a:latin typeface="メイリオ" panose="020B0604030504040204" pitchFamily="50" charset="-128"/>
                <a:ea typeface="メイリオ" panose="020B0604030504040204" pitchFamily="50" charset="-128"/>
              </a:rPr>
              <a:t>】</a:t>
            </a:r>
          </a:p>
          <a:p>
            <a:r>
              <a:rPr kumimoji="1" lang="ja-JP" altLang="en-US" sz="1050" dirty="0">
                <a:latin typeface="メイリオ" panose="020B0604030504040204" pitchFamily="50" charset="-128"/>
                <a:ea typeface="メイリオ" panose="020B0604030504040204" pitchFamily="50" charset="-128"/>
              </a:rPr>
              <a:t>□都道府県の施策等を記入し、本事業の目的が都道府県の施策等に合致していることを確認する。</a:t>
            </a:r>
            <a:endParaRPr kumimoji="1" lang="en-US" altLang="ja-JP" sz="1050" dirty="0">
              <a:latin typeface="メイリオ" panose="020B0604030504040204" pitchFamily="50" charset="-128"/>
              <a:ea typeface="メイリオ" panose="020B0604030504040204" pitchFamily="50" charset="-128"/>
            </a:endParaRPr>
          </a:p>
          <a:p>
            <a:r>
              <a:rPr kumimoji="1" lang="ja-JP" altLang="en-US" sz="1050" dirty="0">
                <a:latin typeface="メイリオ" panose="020B0604030504040204" pitchFamily="50" charset="-128"/>
                <a:ea typeface="メイリオ" panose="020B0604030504040204" pitchFamily="50" charset="-128"/>
              </a:rPr>
              <a:t>（例）</a:t>
            </a:r>
            <a:endParaRPr kumimoji="1" lang="en-US" altLang="ja-JP" sz="1050" dirty="0">
              <a:latin typeface="メイリオ" panose="020B0604030504040204" pitchFamily="50" charset="-128"/>
              <a:ea typeface="メイリオ" panose="020B0604030504040204" pitchFamily="50" charset="-128"/>
            </a:endParaRPr>
          </a:p>
          <a:p>
            <a:r>
              <a:rPr kumimoji="1" lang="ja-JP" altLang="en-US" sz="1050" dirty="0">
                <a:latin typeface="メイリオ" panose="020B0604030504040204" pitchFamily="50" charset="-128"/>
                <a:ea typeface="メイリオ" panose="020B0604030504040204" pitchFamily="50" charset="-128"/>
              </a:rPr>
              <a:t>・地域の職場の拡大</a:t>
            </a:r>
            <a:endParaRPr kumimoji="1" lang="en-US" altLang="ja-JP" sz="1050" dirty="0">
              <a:latin typeface="メイリオ" panose="020B0604030504040204" pitchFamily="50" charset="-128"/>
              <a:ea typeface="メイリオ" panose="020B0604030504040204" pitchFamily="50" charset="-128"/>
            </a:endParaRPr>
          </a:p>
          <a:p>
            <a:r>
              <a:rPr kumimoji="1" lang="ja-JP" altLang="en-US" sz="1050" dirty="0">
                <a:latin typeface="メイリオ" panose="020B0604030504040204" pitchFamily="50" charset="-128"/>
                <a:ea typeface="メイリオ" panose="020B0604030504040204" pitchFamily="50" charset="-128"/>
              </a:rPr>
              <a:t>・地域経済の発展・拡大</a:t>
            </a:r>
          </a:p>
        </p:txBody>
      </p:sp>
      <p:sp>
        <p:nvSpPr>
          <p:cNvPr id="9" name="正方形/長方形 8">
            <a:extLst>
              <a:ext uri="{FF2B5EF4-FFF2-40B4-BE49-F238E27FC236}">
                <a16:creationId xmlns:a16="http://schemas.microsoft.com/office/drawing/2014/main" id="{B3DB1A94-06AD-4166-9680-70DF78B78DB8}"/>
              </a:ext>
            </a:extLst>
          </p:cNvPr>
          <p:cNvSpPr/>
          <p:nvPr/>
        </p:nvSpPr>
        <p:spPr>
          <a:xfrm>
            <a:off x="2630163" y="1485811"/>
            <a:ext cx="5612130" cy="6140697"/>
          </a:xfrm>
          <a:prstGeom prst="rect">
            <a:avLst/>
          </a:prstGeom>
          <a:no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kumimoji="1" lang="en-US" altLang="ja-JP" sz="1200" dirty="0">
                <a:solidFill>
                  <a:schemeClr val="tx1"/>
                </a:solidFill>
                <a:latin typeface="メイリオ" panose="020B0604030504040204" pitchFamily="50" charset="-128"/>
                <a:ea typeface="メイリオ" panose="020B0604030504040204" pitchFamily="50" charset="-128"/>
              </a:rPr>
              <a:t>【</a:t>
            </a:r>
            <a:r>
              <a:rPr kumimoji="1" lang="ja-JP" altLang="en-US" sz="1200" dirty="0">
                <a:solidFill>
                  <a:schemeClr val="tx1"/>
                </a:solidFill>
                <a:latin typeface="メイリオ" panose="020B0604030504040204" pitchFamily="50" charset="-128"/>
                <a:ea typeface="メイリオ" panose="020B0604030504040204" pitchFamily="50" charset="-128"/>
              </a:rPr>
              <a:t>本事業の内容</a:t>
            </a:r>
            <a:r>
              <a:rPr kumimoji="1" lang="en-US" altLang="ja-JP" sz="1200" dirty="0">
                <a:solidFill>
                  <a:schemeClr val="tx1"/>
                </a:solidFill>
                <a:latin typeface="メイリオ" panose="020B0604030504040204" pitchFamily="50" charset="-128"/>
                <a:ea typeface="メイリオ" panose="020B0604030504040204" pitchFamily="50" charset="-128"/>
              </a:rPr>
              <a:t>】</a:t>
            </a:r>
            <a:endParaRPr kumimoji="1" lang="ja-JP" altLang="en-US" sz="1200" dirty="0">
              <a:solidFill>
                <a:schemeClr val="tx1"/>
              </a:solidFill>
              <a:latin typeface="メイリオ" panose="020B0604030504040204" pitchFamily="50" charset="-128"/>
              <a:ea typeface="メイリオ" panose="020B0604030504040204" pitchFamily="50" charset="-128"/>
            </a:endParaRPr>
          </a:p>
          <a:p>
            <a:pPr algn="ctr"/>
            <a:endParaRPr kumimoji="1" lang="ja-JP" altLang="en-US" dirty="0"/>
          </a:p>
        </p:txBody>
      </p:sp>
      <p:sp>
        <p:nvSpPr>
          <p:cNvPr id="10" name="矢印: 下 9">
            <a:extLst>
              <a:ext uri="{FF2B5EF4-FFF2-40B4-BE49-F238E27FC236}">
                <a16:creationId xmlns:a16="http://schemas.microsoft.com/office/drawing/2014/main" id="{4CF7DA25-2154-471A-AF42-FD2F58F9D464}"/>
              </a:ext>
            </a:extLst>
          </p:cNvPr>
          <p:cNvSpPr/>
          <p:nvPr/>
        </p:nvSpPr>
        <p:spPr>
          <a:xfrm>
            <a:off x="1072515" y="3157064"/>
            <a:ext cx="262890" cy="291179"/>
          </a:xfrm>
          <a:prstGeom prst="downArrow">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矢印: 下 10">
            <a:extLst>
              <a:ext uri="{FF2B5EF4-FFF2-40B4-BE49-F238E27FC236}">
                <a16:creationId xmlns:a16="http://schemas.microsoft.com/office/drawing/2014/main" id="{8CD6F806-F134-4DD9-83C7-F0AB8AAD4163}"/>
              </a:ext>
            </a:extLst>
          </p:cNvPr>
          <p:cNvSpPr/>
          <p:nvPr/>
        </p:nvSpPr>
        <p:spPr>
          <a:xfrm flipV="1">
            <a:off x="1072515" y="5589023"/>
            <a:ext cx="262890" cy="255058"/>
          </a:xfrm>
          <a:prstGeom prst="downArrow">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矢印: 下 11">
            <a:extLst>
              <a:ext uri="{FF2B5EF4-FFF2-40B4-BE49-F238E27FC236}">
                <a16:creationId xmlns:a16="http://schemas.microsoft.com/office/drawing/2014/main" id="{9C1676B6-8F26-43D5-AA3E-744D54312A93}"/>
              </a:ext>
            </a:extLst>
          </p:cNvPr>
          <p:cNvSpPr/>
          <p:nvPr/>
        </p:nvSpPr>
        <p:spPr>
          <a:xfrm rot="16200000">
            <a:off x="2339645" y="4408475"/>
            <a:ext cx="258474" cy="297182"/>
          </a:xfrm>
          <a:prstGeom prst="downArrow">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テキスト ボックス 13">
            <a:extLst>
              <a:ext uri="{FF2B5EF4-FFF2-40B4-BE49-F238E27FC236}">
                <a16:creationId xmlns:a16="http://schemas.microsoft.com/office/drawing/2014/main" id="{3C6BFE51-31ED-40FA-8D72-113701C29EC7}"/>
              </a:ext>
            </a:extLst>
          </p:cNvPr>
          <p:cNvSpPr txBox="1"/>
          <p:nvPr/>
        </p:nvSpPr>
        <p:spPr>
          <a:xfrm>
            <a:off x="8394383" y="1014868"/>
            <a:ext cx="2186940" cy="1569660"/>
          </a:xfrm>
          <a:prstGeom prst="rect">
            <a:avLst/>
          </a:prstGeom>
          <a:noFill/>
          <a:ln>
            <a:solidFill>
              <a:schemeClr val="tx1"/>
            </a:solidFill>
          </a:ln>
        </p:spPr>
        <p:txBody>
          <a:bodyPr wrap="square" rtlCol="0">
            <a:spAutoFit/>
          </a:bodyPr>
          <a:lstStyle/>
          <a:p>
            <a:r>
              <a:rPr kumimoji="1" lang="en-US" altLang="ja-JP" sz="1200" dirty="0">
                <a:latin typeface="メイリオ" panose="020B0604030504040204" pitchFamily="50" charset="-128"/>
                <a:ea typeface="メイリオ" panose="020B0604030504040204" pitchFamily="50" charset="-128"/>
              </a:rPr>
              <a:t>【</a:t>
            </a:r>
            <a:r>
              <a:rPr kumimoji="1" lang="ja-JP" altLang="en-US" sz="1200" dirty="0">
                <a:latin typeface="メイリオ" panose="020B0604030504040204" pitchFamily="50" charset="-128"/>
                <a:ea typeface="メイリオ" panose="020B0604030504040204" pitchFamily="50" charset="-128"/>
              </a:rPr>
              <a:t>結果ならびに成果の目標</a:t>
            </a:r>
            <a:r>
              <a:rPr kumimoji="1" lang="en-US" altLang="ja-JP" sz="1200" dirty="0">
                <a:latin typeface="メイリオ" panose="020B0604030504040204" pitchFamily="50" charset="-128"/>
                <a:ea typeface="メイリオ" panose="020B0604030504040204" pitchFamily="50" charset="-128"/>
              </a:rPr>
              <a:t>】</a:t>
            </a:r>
          </a:p>
          <a:p>
            <a:r>
              <a:rPr kumimoji="1" lang="ja-JP" altLang="en-US" sz="1050" dirty="0">
                <a:latin typeface="メイリオ" panose="020B0604030504040204" pitchFamily="50" charset="-128"/>
                <a:ea typeface="メイリオ" panose="020B0604030504040204" pitchFamily="50" charset="-128"/>
              </a:rPr>
              <a:t>□本事業の結果と成果目標を記入。</a:t>
            </a:r>
            <a:endParaRPr kumimoji="1" lang="en-US" altLang="ja-JP" sz="1050" dirty="0">
              <a:latin typeface="メイリオ" panose="020B0604030504040204" pitchFamily="50" charset="-128"/>
              <a:ea typeface="メイリオ" panose="020B0604030504040204" pitchFamily="50" charset="-128"/>
            </a:endParaRPr>
          </a:p>
          <a:p>
            <a:r>
              <a:rPr kumimoji="1" lang="ja-JP" altLang="en-US" sz="1050" dirty="0">
                <a:latin typeface="メイリオ" panose="020B0604030504040204" pitchFamily="50" charset="-128"/>
                <a:ea typeface="メイリオ" panose="020B0604030504040204" pitchFamily="50" charset="-128"/>
              </a:rPr>
              <a:t>（例）</a:t>
            </a:r>
            <a:endParaRPr kumimoji="1" lang="en-US" altLang="ja-JP" sz="1050" dirty="0">
              <a:latin typeface="メイリオ" panose="020B0604030504040204" pitchFamily="50" charset="-128"/>
              <a:ea typeface="メイリオ" panose="020B0604030504040204" pitchFamily="50" charset="-128"/>
            </a:endParaRPr>
          </a:p>
          <a:p>
            <a:r>
              <a:rPr kumimoji="1" lang="ja-JP" altLang="en-US" sz="1050" dirty="0">
                <a:latin typeface="メイリオ" panose="020B0604030504040204" pitchFamily="50" charset="-128"/>
                <a:ea typeface="メイリオ" panose="020B0604030504040204" pitchFamily="50" charset="-128"/>
              </a:rPr>
              <a:t>○結果目標：</a:t>
            </a:r>
            <a:endParaRPr kumimoji="1" lang="en-US" altLang="ja-JP" sz="1050" dirty="0">
              <a:latin typeface="メイリオ" panose="020B0604030504040204" pitchFamily="50" charset="-128"/>
              <a:ea typeface="メイリオ" panose="020B0604030504040204" pitchFamily="50" charset="-128"/>
            </a:endParaRPr>
          </a:p>
          <a:p>
            <a:r>
              <a:rPr kumimoji="1" lang="ja-JP" altLang="en-US" sz="1050" dirty="0">
                <a:latin typeface="メイリオ" panose="020B0604030504040204" pitchFamily="50" charset="-128"/>
                <a:ea typeface="メイリオ" panose="020B0604030504040204" pitchFamily="50" charset="-128"/>
              </a:rPr>
              <a:t>・バイヤー２者以上との商談成立。</a:t>
            </a:r>
            <a:endParaRPr kumimoji="1" lang="en-US" altLang="ja-JP" sz="1050" dirty="0">
              <a:latin typeface="メイリオ" panose="020B0604030504040204" pitchFamily="50" charset="-128"/>
              <a:ea typeface="メイリオ" panose="020B0604030504040204" pitchFamily="50" charset="-128"/>
            </a:endParaRPr>
          </a:p>
          <a:p>
            <a:r>
              <a:rPr kumimoji="1" lang="ja-JP" altLang="en-US" sz="1050" dirty="0">
                <a:latin typeface="メイリオ" panose="020B0604030504040204" pitchFamily="50" charset="-128"/>
                <a:ea typeface="メイリオ" panose="020B0604030504040204" pitchFamily="50" charset="-128"/>
              </a:rPr>
              <a:t>・商品１０件以上の商談成立。</a:t>
            </a:r>
            <a:endParaRPr kumimoji="1" lang="en-US" altLang="ja-JP" sz="1050" dirty="0">
              <a:latin typeface="メイリオ" panose="020B0604030504040204" pitchFamily="50" charset="-128"/>
              <a:ea typeface="メイリオ" panose="020B0604030504040204" pitchFamily="50" charset="-128"/>
            </a:endParaRPr>
          </a:p>
          <a:p>
            <a:r>
              <a:rPr kumimoji="1" lang="ja-JP" altLang="en-US" sz="1050" dirty="0">
                <a:latin typeface="メイリオ" panose="020B0604030504040204" pitchFamily="50" charset="-128"/>
                <a:ea typeface="メイリオ" panose="020B0604030504040204" pitchFamily="50" charset="-128"/>
              </a:rPr>
              <a:t>○成果目標：</a:t>
            </a:r>
            <a:endParaRPr kumimoji="1" lang="en-US" altLang="ja-JP" sz="1050" dirty="0">
              <a:latin typeface="メイリオ" panose="020B0604030504040204" pitchFamily="50" charset="-128"/>
              <a:ea typeface="メイリオ" panose="020B0604030504040204" pitchFamily="50" charset="-128"/>
            </a:endParaRPr>
          </a:p>
          <a:p>
            <a:r>
              <a:rPr kumimoji="1" lang="ja-JP" altLang="en-US" sz="1050" dirty="0">
                <a:latin typeface="メイリオ" panose="020B0604030504040204" pitchFamily="50" charset="-128"/>
                <a:ea typeface="メイリオ" panose="020B0604030504040204" pitchFamily="50" charset="-128"/>
              </a:rPr>
              <a:t>・販路拡大により県外移出率を</a:t>
            </a:r>
            <a:r>
              <a:rPr kumimoji="1" lang="en-US" altLang="ja-JP" sz="1050" dirty="0">
                <a:latin typeface="メイリオ" panose="020B0604030504040204" pitchFamily="50" charset="-128"/>
                <a:ea typeface="メイリオ" panose="020B0604030504040204" pitchFamily="50" charset="-128"/>
              </a:rPr>
              <a:t>30</a:t>
            </a:r>
            <a:r>
              <a:rPr kumimoji="1" lang="ja-JP" altLang="en-US" sz="1050" dirty="0">
                <a:latin typeface="メイリオ" panose="020B0604030504040204" pitchFamily="50" charset="-128"/>
                <a:ea typeface="メイリオ" panose="020B0604030504040204" pitchFamily="50" charset="-128"/>
              </a:rPr>
              <a:t>％から</a:t>
            </a:r>
            <a:r>
              <a:rPr kumimoji="1" lang="en-US" altLang="ja-JP" sz="1050" dirty="0">
                <a:latin typeface="メイリオ" panose="020B0604030504040204" pitchFamily="50" charset="-128"/>
                <a:ea typeface="メイリオ" panose="020B0604030504040204" pitchFamily="50" charset="-128"/>
              </a:rPr>
              <a:t>50</a:t>
            </a:r>
            <a:r>
              <a:rPr kumimoji="1" lang="ja-JP" altLang="en-US" sz="1050" dirty="0">
                <a:latin typeface="メイリオ" panose="020B0604030504040204" pitchFamily="50" charset="-128"/>
                <a:ea typeface="メイリオ" panose="020B0604030504040204" pitchFamily="50" charset="-128"/>
              </a:rPr>
              <a:t>％に引上げる。</a:t>
            </a:r>
          </a:p>
        </p:txBody>
      </p:sp>
      <p:sp>
        <p:nvSpPr>
          <p:cNvPr id="15" name="矢印: 下 14">
            <a:extLst>
              <a:ext uri="{FF2B5EF4-FFF2-40B4-BE49-F238E27FC236}">
                <a16:creationId xmlns:a16="http://schemas.microsoft.com/office/drawing/2014/main" id="{2111DCFD-BD4D-4DC8-8579-18C509380BFE}"/>
              </a:ext>
            </a:extLst>
          </p:cNvPr>
          <p:cNvSpPr/>
          <p:nvPr/>
        </p:nvSpPr>
        <p:spPr>
          <a:xfrm>
            <a:off x="9356408" y="3012525"/>
            <a:ext cx="262890" cy="291179"/>
          </a:xfrm>
          <a:prstGeom prst="downArrow">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テキスト ボックス 15">
            <a:extLst>
              <a:ext uri="{FF2B5EF4-FFF2-40B4-BE49-F238E27FC236}">
                <a16:creationId xmlns:a16="http://schemas.microsoft.com/office/drawing/2014/main" id="{262B69CE-843E-4782-91FD-07F58988C453}"/>
              </a:ext>
            </a:extLst>
          </p:cNvPr>
          <p:cNvSpPr txBox="1"/>
          <p:nvPr/>
        </p:nvSpPr>
        <p:spPr>
          <a:xfrm>
            <a:off x="8427247" y="3448229"/>
            <a:ext cx="2186940" cy="1569660"/>
          </a:xfrm>
          <a:prstGeom prst="rect">
            <a:avLst/>
          </a:prstGeom>
          <a:noFill/>
          <a:ln>
            <a:solidFill>
              <a:schemeClr val="tx1"/>
            </a:solidFill>
          </a:ln>
        </p:spPr>
        <p:txBody>
          <a:bodyPr wrap="square" rtlCol="0">
            <a:spAutoFit/>
          </a:bodyPr>
          <a:lstStyle/>
          <a:p>
            <a:r>
              <a:rPr kumimoji="1" lang="en-US" altLang="ja-JP" sz="1200" dirty="0">
                <a:latin typeface="メイリオ" panose="020B0604030504040204" pitchFamily="50" charset="-128"/>
                <a:ea typeface="メイリオ" panose="020B0604030504040204" pitchFamily="50" charset="-128"/>
              </a:rPr>
              <a:t>【</a:t>
            </a:r>
            <a:r>
              <a:rPr kumimoji="1" lang="ja-JP" altLang="en-US" sz="1200" dirty="0">
                <a:latin typeface="メイリオ" panose="020B0604030504040204" pitchFamily="50" charset="-128"/>
                <a:ea typeface="メイリオ" panose="020B0604030504040204" pitchFamily="50" charset="-128"/>
              </a:rPr>
              <a:t>波及効果の目標</a:t>
            </a:r>
            <a:r>
              <a:rPr kumimoji="1" lang="en-US" altLang="ja-JP" sz="1200" dirty="0">
                <a:latin typeface="メイリオ" panose="020B0604030504040204" pitchFamily="50" charset="-128"/>
                <a:ea typeface="メイリオ" panose="020B0604030504040204" pitchFamily="50" charset="-128"/>
              </a:rPr>
              <a:t>】</a:t>
            </a:r>
          </a:p>
          <a:p>
            <a:r>
              <a:rPr kumimoji="1" lang="ja-JP" altLang="en-US" sz="1050" dirty="0">
                <a:latin typeface="メイリオ" panose="020B0604030504040204" pitchFamily="50" charset="-128"/>
                <a:ea typeface="メイリオ" panose="020B0604030504040204" pitchFamily="50" charset="-128"/>
              </a:rPr>
              <a:t>□本事業の実施により地域への波及効果を記入。</a:t>
            </a:r>
            <a:endParaRPr kumimoji="1" lang="en-US" altLang="ja-JP" sz="1050" dirty="0">
              <a:latin typeface="メイリオ" panose="020B0604030504040204" pitchFamily="50" charset="-128"/>
              <a:ea typeface="メイリオ" panose="020B0604030504040204" pitchFamily="50" charset="-128"/>
            </a:endParaRPr>
          </a:p>
          <a:p>
            <a:r>
              <a:rPr kumimoji="1" lang="ja-JP" altLang="en-US" sz="1050" dirty="0">
                <a:latin typeface="メイリオ" panose="020B0604030504040204" pitchFamily="50" charset="-128"/>
                <a:ea typeface="メイリオ" panose="020B0604030504040204" pitchFamily="50" charset="-128"/>
              </a:rPr>
              <a:t>（例）</a:t>
            </a:r>
            <a:endParaRPr kumimoji="1" lang="en-US" altLang="ja-JP" sz="1050" dirty="0">
              <a:latin typeface="メイリオ" panose="020B0604030504040204" pitchFamily="50" charset="-128"/>
              <a:ea typeface="メイリオ" panose="020B0604030504040204" pitchFamily="50" charset="-128"/>
            </a:endParaRPr>
          </a:p>
          <a:p>
            <a:r>
              <a:rPr kumimoji="1" lang="ja-JP" altLang="en-US" sz="1050" dirty="0">
                <a:latin typeface="メイリオ" panose="020B0604030504040204" pitchFamily="50" charset="-128"/>
                <a:ea typeface="メイリオ" panose="020B0604030504040204" pitchFamily="50" charset="-128"/>
              </a:rPr>
              <a:t>バイヤーミーティングに展示する商品は１００％県内製造品であり、また中間財の５０％も県内製造品である。このため商品売上以上の地域波及効果が期待できる。</a:t>
            </a:r>
          </a:p>
        </p:txBody>
      </p:sp>
      <p:sp>
        <p:nvSpPr>
          <p:cNvPr id="17" name="矢印: 下 16">
            <a:extLst>
              <a:ext uri="{FF2B5EF4-FFF2-40B4-BE49-F238E27FC236}">
                <a16:creationId xmlns:a16="http://schemas.microsoft.com/office/drawing/2014/main" id="{C7401589-2C99-4E01-B8C5-613DDE2BCA74}"/>
              </a:ext>
            </a:extLst>
          </p:cNvPr>
          <p:cNvSpPr/>
          <p:nvPr/>
        </p:nvSpPr>
        <p:spPr>
          <a:xfrm>
            <a:off x="9356408" y="5238998"/>
            <a:ext cx="262890" cy="291179"/>
          </a:xfrm>
          <a:prstGeom prst="downArrow">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テキスト ボックス 17">
            <a:extLst>
              <a:ext uri="{FF2B5EF4-FFF2-40B4-BE49-F238E27FC236}">
                <a16:creationId xmlns:a16="http://schemas.microsoft.com/office/drawing/2014/main" id="{D9006BE3-61EB-4C15-B699-E13D76B24738}"/>
              </a:ext>
            </a:extLst>
          </p:cNvPr>
          <p:cNvSpPr txBox="1"/>
          <p:nvPr/>
        </p:nvSpPr>
        <p:spPr>
          <a:xfrm>
            <a:off x="8427247" y="5696924"/>
            <a:ext cx="2186940" cy="1569660"/>
          </a:xfrm>
          <a:prstGeom prst="rect">
            <a:avLst/>
          </a:prstGeom>
          <a:noFill/>
          <a:ln>
            <a:solidFill>
              <a:schemeClr val="tx1"/>
            </a:solidFill>
          </a:ln>
        </p:spPr>
        <p:txBody>
          <a:bodyPr wrap="square" rtlCol="0">
            <a:spAutoFit/>
          </a:bodyPr>
          <a:lstStyle/>
          <a:p>
            <a:r>
              <a:rPr kumimoji="1" lang="en-US" altLang="ja-JP" sz="1200" dirty="0">
                <a:latin typeface="メイリオ" panose="020B0604030504040204" pitchFamily="50" charset="-128"/>
                <a:ea typeface="メイリオ" panose="020B0604030504040204" pitchFamily="50" charset="-128"/>
              </a:rPr>
              <a:t>【</a:t>
            </a:r>
            <a:r>
              <a:rPr kumimoji="1" lang="ja-JP" altLang="en-US" sz="1200" dirty="0">
                <a:latin typeface="メイリオ" panose="020B0604030504040204" pitchFamily="50" charset="-128"/>
                <a:ea typeface="メイリオ" panose="020B0604030504040204" pitchFamily="50" charset="-128"/>
              </a:rPr>
              <a:t>将来の支援目標</a:t>
            </a:r>
            <a:r>
              <a:rPr kumimoji="1" lang="en-US" altLang="ja-JP" sz="1200" dirty="0">
                <a:latin typeface="メイリオ" panose="020B0604030504040204" pitchFamily="50" charset="-128"/>
                <a:ea typeface="メイリオ" panose="020B0604030504040204" pitchFamily="50" charset="-128"/>
              </a:rPr>
              <a:t>】</a:t>
            </a:r>
          </a:p>
          <a:p>
            <a:r>
              <a:rPr kumimoji="1" lang="ja-JP" altLang="en-US" sz="1050" dirty="0">
                <a:latin typeface="メイリオ" panose="020B0604030504040204" pitchFamily="50" charset="-128"/>
                <a:ea typeface="メイリオ" panose="020B0604030504040204" pitchFamily="50" charset="-128"/>
              </a:rPr>
              <a:t>□本事業の成果を受けて課題解決に向けた将来目標を記入。</a:t>
            </a:r>
            <a:endParaRPr kumimoji="1" lang="en-US" altLang="ja-JP" sz="1050" dirty="0">
              <a:latin typeface="メイリオ" panose="020B0604030504040204" pitchFamily="50" charset="-128"/>
              <a:ea typeface="メイリオ" panose="020B0604030504040204" pitchFamily="50" charset="-128"/>
            </a:endParaRPr>
          </a:p>
          <a:p>
            <a:r>
              <a:rPr kumimoji="1" lang="ja-JP" altLang="en-US" sz="1050" dirty="0">
                <a:latin typeface="メイリオ" panose="020B0604030504040204" pitchFamily="50" charset="-128"/>
                <a:ea typeface="メイリオ" panose="020B0604030504040204" pitchFamily="50" charset="-128"/>
              </a:rPr>
              <a:t>（例）</a:t>
            </a:r>
            <a:endParaRPr kumimoji="1" lang="en-US" altLang="ja-JP" sz="1050" dirty="0">
              <a:latin typeface="メイリオ" panose="020B0604030504040204" pitchFamily="50" charset="-128"/>
              <a:ea typeface="メイリオ" panose="020B0604030504040204" pitchFamily="50" charset="-128"/>
            </a:endParaRPr>
          </a:p>
          <a:p>
            <a:r>
              <a:rPr kumimoji="1" lang="ja-JP" altLang="en-US" sz="1050" dirty="0">
                <a:latin typeface="メイリオ" panose="020B0604030504040204" pitchFamily="50" charset="-128"/>
                <a:ea typeface="メイリオ" panose="020B0604030504040204" pitchFamily="50" charset="-128"/>
              </a:rPr>
              <a:t>・県外販路を拡大し、移出率７０％超を目標とする。</a:t>
            </a:r>
            <a:endParaRPr kumimoji="1" lang="en-US" altLang="ja-JP" sz="1050" dirty="0">
              <a:latin typeface="メイリオ" panose="020B0604030504040204" pitchFamily="50" charset="-128"/>
              <a:ea typeface="メイリオ" panose="020B0604030504040204" pitchFamily="50" charset="-128"/>
            </a:endParaRPr>
          </a:p>
          <a:p>
            <a:r>
              <a:rPr kumimoji="1" lang="ja-JP" altLang="en-US" sz="1050" dirty="0">
                <a:latin typeface="メイリオ" panose="020B0604030504040204" pitchFamily="50" charset="-128"/>
                <a:ea typeface="メイリオ" panose="020B0604030504040204" pitchFamily="50" charset="-128"/>
              </a:rPr>
              <a:t>・目標達成のために、移出率</a:t>
            </a:r>
            <a:r>
              <a:rPr kumimoji="1" lang="en-US" altLang="ja-JP" sz="1050" dirty="0">
                <a:latin typeface="メイリオ" panose="020B0604030504040204" pitchFamily="50" charset="-128"/>
                <a:ea typeface="メイリオ" panose="020B0604030504040204" pitchFamily="50" charset="-128"/>
              </a:rPr>
              <a:t>50</a:t>
            </a:r>
            <a:r>
              <a:rPr kumimoji="1" lang="ja-JP" altLang="en-US" sz="1050" dirty="0">
                <a:latin typeface="メイリオ" panose="020B0604030504040204" pitchFamily="50" charset="-128"/>
                <a:ea typeface="メイリオ" panose="020B0604030504040204" pitchFamily="50" charset="-128"/>
              </a:rPr>
              <a:t>％達成後、商品パッケージ見直し事業の実施を検討する。</a:t>
            </a:r>
          </a:p>
        </p:txBody>
      </p:sp>
      <p:sp>
        <p:nvSpPr>
          <p:cNvPr id="19" name="矢印: 下 18">
            <a:extLst>
              <a:ext uri="{FF2B5EF4-FFF2-40B4-BE49-F238E27FC236}">
                <a16:creationId xmlns:a16="http://schemas.microsoft.com/office/drawing/2014/main" id="{7F7E6B75-F2C1-4216-B82B-2F8CD07014F1}"/>
              </a:ext>
            </a:extLst>
          </p:cNvPr>
          <p:cNvSpPr/>
          <p:nvPr/>
        </p:nvSpPr>
        <p:spPr>
          <a:xfrm rot="16200000">
            <a:off x="8149419" y="1855274"/>
            <a:ext cx="258474" cy="297182"/>
          </a:xfrm>
          <a:prstGeom prst="downArrow">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テキスト ボックス 2">
            <a:extLst>
              <a:ext uri="{FF2B5EF4-FFF2-40B4-BE49-F238E27FC236}">
                <a16:creationId xmlns:a16="http://schemas.microsoft.com/office/drawing/2014/main" id="{C2551638-B220-4C95-BD3B-AFCA9D52F472}"/>
              </a:ext>
            </a:extLst>
          </p:cNvPr>
          <p:cNvSpPr txBox="1"/>
          <p:nvPr/>
        </p:nvSpPr>
        <p:spPr>
          <a:xfrm>
            <a:off x="288000" y="878700"/>
            <a:ext cx="1800493" cy="307777"/>
          </a:xfrm>
          <a:prstGeom prst="rect">
            <a:avLst/>
          </a:prstGeom>
          <a:noFill/>
        </p:spPr>
        <p:txBody>
          <a:bodyPr wrap="none" rtlCol="0">
            <a:spAutoFit/>
          </a:bodyPr>
          <a:lstStyle/>
          <a:p>
            <a:r>
              <a:rPr kumimoji="1" lang="ja-JP" altLang="en-US" sz="1400" dirty="0">
                <a:latin typeface="メイリオ" panose="020B0604030504040204" pitchFamily="50" charset="-128"/>
                <a:ea typeface="メイリオ" panose="020B0604030504040204" pitchFamily="50" charset="-128"/>
              </a:rPr>
              <a:t>＜事業計画申請時＞</a:t>
            </a:r>
          </a:p>
        </p:txBody>
      </p:sp>
      <p:sp>
        <p:nvSpPr>
          <p:cNvPr id="4" name="テキスト ボックス 3">
            <a:extLst>
              <a:ext uri="{FF2B5EF4-FFF2-40B4-BE49-F238E27FC236}">
                <a16:creationId xmlns:a16="http://schemas.microsoft.com/office/drawing/2014/main" id="{F8A80442-7709-6C74-B541-2F3485B06C48}"/>
              </a:ext>
            </a:extLst>
          </p:cNvPr>
          <p:cNvSpPr txBox="1"/>
          <p:nvPr/>
        </p:nvSpPr>
        <p:spPr>
          <a:xfrm>
            <a:off x="2824743" y="2438834"/>
            <a:ext cx="3262432" cy="338554"/>
          </a:xfrm>
          <a:prstGeom prst="rect">
            <a:avLst/>
          </a:prstGeom>
          <a:noFill/>
          <a:ln>
            <a:solidFill>
              <a:schemeClr val="tx1"/>
            </a:solidFill>
          </a:ln>
        </p:spPr>
        <p:txBody>
          <a:bodyPr wrap="none" rtlCol="0">
            <a:spAutoFit/>
          </a:bodyPr>
          <a:lstStyle/>
          <a:p>
            <a:r>
              <a:rPr kumimoji="1" lang="ja-JP" altLang="en-US" sz="1600" dirty="0">
                <a:solidFill>
                  <a:srgbClr val="FF0000"/>
                </a:solidFill>
              </a:rPr>
              <a:t>事業は目的を実現するための手段</a:t>
            </a:r>
          </a:p>
        </p:txBody>
      </p:sp>
      <p:sp>
        <p:nvSpPr>
          <p:cNvPr id="5" name="矢印: 右 4">
            <a:extLst>
              <a:ext uri="{FF2B5EF4-FFF2-40B4-BE49-F238E27FC236}">
                <a16:creationId xmlns:a16="http://schemas.microsoft.com/office/drawing/2014/main" id="{F5BCD967-721E-24C7-424E-ADC602DC5D34}"/>
              </a:ext>
            </a:extLst>
          </p:cNvPr>
          <p:cNvSpPr/>
          <p:nvPr/>
        </p:nvSpPr>
        <p:spPr>
          <a:xfrm rot="19713706">
            <a:off x="6468145" y="1949256"/>
            <a:ext cx="1955017" cy="243499"/>
          </a:xfrm>
          <a:prstGeom prst="rightArrow">
            <a:avLst/>
          </a:prstGeom>
          <a:solidFill>
            <a:srgbClr val="FF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テキスト ボックス 12">
            <a:extLst>
              <a:ext uri="{FF2B5EF4-FFF2-40B4-BE49-F238E27FC236}">
                <a16:creationId xmlns:a16="http://schemas.microsoft.com/office/drawing/2014/main" id="{5FAF3FA4-F945-2036-D0B9-9188E8759862}"/>
              </a:ext>
            </a:extLst>
          </p:cNvPr>
          <p:cNvSpPr txBox="1"/>
          <p:nvPr/>
        </p:nvSpPr>
        <p:spPr>
          <a:xfrm>
            <a:off x="8415066" y="1123106"/>
            <a:ext cx="2062569" cy="584775"/>
          </a:xfrm>
          <a:prstGeom prst="rect">
            <a:avLst/>
          </a:prstGeom>
          <a:solidFill>
            <a:schemeClr val="bg1"/>
          </a:solidFill>
          <a:ln>
            <a:solidFill>
              <a:schemeClr val="tx1"/>
            </a:solidFill>
          </a:ln>
        </p:spPr>
        <p:txBody>
          <a:bodyPr wrap="square" rtlCol="0">
            <a:spAutoFit/>
          </a:bodyPr>
          <a:lstStyle/>
          <a:p>
            <a:r>
              <a:rPr kumimoji="1" lang="ja-JP" altLang="en-US" sz="1600" dirty="0">
                <a:solidFill>
                  <a:srgbClr val="FF0000"/>
                </a:solidFill>
              </a:rPr>
              <a:t>事業（手段）の結果を記入</a:t>
            </a:r>
          </a:p>
        </p:txBody>
      </p:sp>
      <p:sp>
        <p:nvSpPr>
          <p:cNvPr id="20" name="矢印: 右 19">
            <a:extLst>
              <a:ext uri="{FF2B5EF4-FFF2-40B4-BE49-F238E27FC236}">
                <a16:creationId xmlns:a16="http://schemas.microsoft.com/office/drawing/2014/main" id="{0F0906D5-16BD-BC58-18CA-2CFAFE011A04}"/>
              </a:ext>
            </a:extLst>
          </p:cNvPr>
          <p:cNvSpPr/>
          <p:nvPr/>
        </p:nvSpPr>
        <p:spPr>
          <a:xfrm rot="20538419">
            <a:off x="2531660" y="3215535"/>
            <a:ext cx="5879946" cy="297222"/>
          </a:xfrm>
          <a:prstGeom prst="rightArrow">
            <a:avLst/>
          </a:prstGeom>
          <a:solidFill>
            <a:srgbClr val="FF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テキスト ボックス 20">
            <a:extLst>
              <a:ext uri="{FF2B5EF4-FFF2-40B4-BE49-F238E27FC236}">
                <a16:creationId xmlns:a16="http://schemas.microsoft.com/office/drawing/2014/main" id="{6B772D93-D77E-DE8B-EAE8-35B724B384A6}"/>
              </a:ext>
            </a:extLst>
          </p:cNvPr>
          <p:cNvSpPr txBox="1"/>
          <p:nvPr/>
        </p:nvSpPr>
        <p:spPr>
          <a:xfrm>
            <a:off x="8436873" y="1928990"/>
            <a:ext cx="2062569" cy="584775"/>
          </a:xfrm>
          <a:prstGeom prst="rect">
            <a:avLst/>
          </a:prstGeom>
          <a:solidFill>
            <a:schemeClr val="bg1"/>
          </a:solidFill>
          <a:ln>
            <a:solidFill>
              <a:schemeClr val="tx1"/>
            </a:solidFill>
          </a:ln>
        </p:spPr>
        <p:txBody>
          <a:bodyPr wrap="square" rtlCol="0">
            <a:spAutoFit/>
          </a:bodyPr>
          <a:lstStyle/>
          <a:p>
            <a:r>
              <a:rPr kumimoji="1" lang="ja-JP" altLang="en-US" sz="1600" dirty="0">
                <a:solidFill>
                  <a:srgbClr val="FF0000"/>
                </a:solidFill>
              </a:rPr>
              <a:t>目的に対する成果目標を記入</a:t>
            </a:r>
          </a:p>
        </p:txBody>
      </p:sp>
      <p:sp>
        <p:nvSpPr>
          <p:cNvPr id="23" name="テキスト ボックス 22">
            <a:extLst>
              <a:ext uri="{FF2B5EF4-FFF2-40B4-BE49-F238E27FC236}">
                <a16:creationId xmlns:a16="http://schemas.microsoft.com/office/drawing/2014/main" id="{01C3D1D8-B733-7EDD-35AD-2F0415B1A609}"/>
              </a:ext>
            </a:extLst>
          </p:cNvPr>
          <p:cNvSpPr txBox="1"/>
          <p:nvPr/>
        </p:nvSpPr>
        <p:spPr>
          <a:xfrm>
            <a:off x="2859335" y="919618"/>
            <a:ext cx="5275803" cy="523220"/>
          </a:xfrm>
          <a:prstGeom prst="rect">
            <a:avLst/>
          </a:prstGeom>
          <a:noFill/>
        </p:spPr>
        <p:txBody>
          <a:bodyPr wrap="none" rtlCol="0">
            <a:spAutoFit/>
          </a:bodyPr>
          <a:lstStyle/>
          <a:p>
            <a:r>
              <a:rPr kumimoji="1" lang="ja-JP" altLang="en-US" sz="1400" dirty="0">
                <a:latin typeface="メイリオ" panose="020B0604030504040204" pitchFamily="50" charset="-128"/>
                <a:ea typeface="メイリオ" panose="020B0604030504040204" pitchFamily="50" charset="-128"/>
              </a:rPr>
              <a:t>地域課題解決の取組や複数の地域支援機関の相互連携強化等の</a:t>
            </a:r>
            <a:endParaRPr kumimoji="1" lang="en-US" altLang="ja-JP" sz="1400" dirty="0">
              <a:latin typeface="メイリオ" panose="020B0604030504040204" pitchFamily="50" charset="-128"/>
              <a:ea typeface="メイリオ" panose="020B0604030504040204" pitchFamily="50" charset="-128"/>
            </a:endParaRPr>
          </a:p>
          <a:p>
            <a:r>
              <a:rPr kumimoji="1" lang="ja-JP" altLang="en-US" sz="1400" dirty="0">
                <a:latin typeface="メイリオ" panose="020B0604030504040204" pitchFamily="50" charset="-128"/>
                <a:ea typeface="メイリオ" panose="020B0604030504040204" pitchFamily="50" charset="-128"/>
              </a:rPr>
              <a:t>取組に該当する場合は、チェック　　してください。</a:t>
            </a:r>
          </a:p>
        </p:txBody>
      </p:sp>
      <p:sp>
        <p:nvSpPr>
          <p:cNvPr id="24" name="正方形/長方形 23">
            <a:extLst>
              <a:ext uri="{FF2B5EF4-FFF2-40B4-BE49-F238E27FC236}">
                <a16:creationId xmlns:a16="http://schemas.microsoft.com/office/drawing/2014/main" id="{C4D73AA9-5C6B-ED42-55F3-791178E11A5E}"/>
              </a:ext>
            </a:extLst>
          </p:cNvPr>
          <p:cNvSpPr/>
          <p:nvPr/>
        </p:nvSpPr>
        <p:spPr>
          <a:xfrm>
            <a:off x="5680748" y="1196468"/>
            <a:ext cx="241862" cy="215443"/>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a:sym typeface="Wingdings" panose="05000000000000000000" pitchFamily="2" charset="2"/>
              </a:rPr>
              <a:t></a:t>
            </a:r>
            <a:endParaRPr kumimoji="1" lang="ja-JP" altLang="en-US" dirty="0"/>
          </a:p>
        </p:txBody>
      </p:sp>
      <p:sp>
        <p:nvSpPr>
          <p:cNvPr id="25" name="正方形/長方形 24">
            <a:extLst>
              <a:ext uri="{FF2B5EF4-FFF2-40B4-BE49-F238E27FC236}">
                <a16:creationId xmlns:a16="http://schemas.microsoft.com/office/drawing/2014/main" id="{89D23B1C-1E03-B735-BCCA-246AEAD0E7B1}"/>
              </a:ext>
            </a:extLst>
          </p:cNvPr>
          <p:cNvSpPr/>
          <p:nvPr/>
        </p:nvSpPr>
        <p:spPr>
          <a:xfrm>
            <a:off x="2617473" y="951753"/>
            <a:ext cx="241862" cy="215443"/>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dirty="0"/>
          </a:p>
        </p:txBody>
      </p:sp>
      <p:sp>
        <p:nvSpPr>
          <p:cNvPr id="26" name="テキスト ボックス 25">
            <a:extLst>
              <a:ext uri="{FF2B5EF4-FFF2-40B4-BE49-F238E27FC236}">
                <a16:creationId xmlns:a16="http://schemas.microsoft.com/office/drawing/2014/main" id="{EFD32FF6-7558-4452-AC98-B1607E8B347F}"/>
              </a:ext>
            </a:extLst>
          </p:cNvPr>
          <p:cNvSpPr txBox="1"/>
          <p:nvPr/>
        </p:nvSpPr>
        <p:spPr>
          <a:xfrm>
            <a:off x="144780" y="139913"/>
            <a:ext cx="4134465" cy="307777"/>
          </a:xfrm>
          <a:prstGeom prst="rect">
            <a:avLst/>
          </a:prstGeom>
          <a:noFill/>
        </p:spPr>
        <p:txBody>
          <a:bodyPr wrap="none" rtlCol="0">
            <a:spAutoFit/>
          </a:bodyPr>
          <a:lstStyle/>
          <a:p>
            <a:r>
              <a:rPr kumimoji="1" lang="ja-JP" altLang="en-US" sz="1400" dirty="0">
                <a:latin typeface="メイリオ" panose="020B0604030504040204" pitchFamily="50" charset="-128"/>
                <a:ea typeface="メイリオ" panose="020B0604030504040204" pitchFamily="50" charset="-128"/>
              </a:rPr>
              <a:t>（別紙４）　（様式第１４－１申請時ポンチ絵）</a:t>
            </a:r>
          </a:p>
        </p:txBody>
      </p:sp>
      <p:sp>
        <p:nvSpPr>
          <p:cNvPr id="22" name="吹き出し: 角を丸めた四角形 21">
            <a:extLst>
              <a:ext uri="{FF2B5EF4-FFF2-40B4-BE49-F238E27FC236}">
                <a16:creationId xmlns:a16="http://schemas.microsoft.com/office/drawing/2014/main" id="{6072080C-EE06-4415-69FB-5431C244946B}"/>
              </a:ext>
            </a:extLst>
          </p:cNvPr>
          <p:cNvSpPr/>
          <p:nvPr/>
        </p:nvSpPr>
        <p:spPr>
          <a:xfrm>
            <a:off x="4051796" y="1365790"/>
            <a:ext cx="2445128" cy="890387"/>
          </a:xfrm>
          <a:prstGeom prst="wedgeRoundRectCallout">
            <a:avLst>
              <a:gd name="adj1" fmla="val -107568"/>
              <a:gd name="adj2" fmla="val -81492"/>
              <a:gd name="adj3" fmla="val 16667"/>
            </a:avLst>
          </a:prstGeom>
          <a:solidFill>
            <a:srgbClr val="FF0000"/>
          </a:solid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latin typeface="メイリオ" panose="020B0604030504040204" pitchFamily="50" charset="-128"/>
                <a:ea typeface="メイリオ" panose="020B0604030504040204" pitchFamily="50" charset="-128"/>
              </a:rPr>
              <a:t>該当する場合は</a:t>
            </a:r>
            <a:r>
              <a:rPr kumimoji="1" lang="ja-JP" altLang="en-US" sz="1400" dirty="0">
                <a:solidFill>
                  <a:schemeClr val="tx1"/>
                </a:solidFill>
                <a:latin typeface="メイリオ" panose="020B0604030504040204" pitchFamily="50" charset="-128"/>
                <a:ea typeface="メイリオ" panose="020B0604030504040204" pitchFamily="50" charset="-128"/>
                <a:sym typeface="Wingdings" panose="05000000000000000000" pitchFamily="2" charset="2"/>
              </a:rPr>
              <a:t>　</a:t>
            </a:r>
            <a:endParaRPr kumimoji="1" lang="en-US" altLang="ja-JP" sz="1400" dirty="0">
              <a:solidFill>
                <a:schemeClr val="tx1"/>
              </a:solidFill>
              <a:latin typeface="メイリオ" panose="020B0604030504040204" pitchFamily="50" charset="-128"/>
              <a:ea typeface="メイリオ" panose="020B0604030504040204" pitchFamily="50" charset="-128"/>
              <a:sym typeface="Wingdings" panose="05000000000000000000" pitchFamily="2" charset="2"/>
            </a:endParaRPr>
          </a:p>
          <a:p>
            <a:pPr algn="ctr"/>
            <a:r>
              <a:rPr kumimoji="1" lang="ja-JP" altLang="en-US" sz="1400" dirty="0">
                <a:solidFill>
                  <a:schemeClr val="tx1"/>
                </a:solidFill>
                <a:latin typeface="メイリオ" panose="020B0604030504040204" pitchFamily="50" charset="-128"/>
                <a:ea typeface="メイリオ" panose="020B0604030504040204" pitchFamily="50" charset="-128"/>
                <a:sym typeface="Wingdings" panose="05000000000000000000" pitchFamily="2" charset="2"/>
              </a:rPr>
              <a:t>　</a:t>
            </a:r>
            <a:r>
              <a:rPr kumimoji="1" lang="ja-JP" altLang="en-US" sz="1400" dirty="0">
                <a:solidFill>
                  <a:schemeClr val="bg1"/>
                </a:solidFill>
                <a:latin typeface="メイリオ" panose="020B0604030504040204" pitchFamily="50" charset="-128"/>
                <a:ea typeface="メイリオ" panose="020B0604030504040204" pitchFamily="50" charset="-128"/>
                <a:sym typeface="Wingdings" panose="05000000000000000000" pitchFamily="2" charset="2"/>
              </a:rPr>
              <a:t>をコピーして</a:t>
            </a:r>
            <a:endParaRPr kumimoji="1" lang="en-US" altLang="ja-JP" sz="1400" dirty="0">
              <a:solidFill>
                <a:schemeClr val="bg1"/>
              </a:solidFill>
              <a:latin typeface="メイリオ" panose="020B0604030504040204" pitchFamily="50" charset="-128"/>
              <a:ea typeface="メイリオ" panose="020B0604030504040204" pitchFamily="50" charset="-128"/>
              <a:sym typeface="Wingdings" panose="05000000000000000000" pitchFamily="2" charset="2"/>
            </a:endParaRPr>
          </a:p>
          <a:p>
            <a:pPr algn="ctr"/>
            <a:r>
              <a:rPr kumimoji="1" lang="ja-JP" altLang="en-US" sz="1400" dirty="0">
                <a:solidFill>
                  <a:schemeClr val="bg1"/>
                </a:solidFill>
                <a:latin typeface="メイリオ" panose="020B0604030504040204" pitchFamily="50" charset="-128"/>
                <a:ea typeface="メイリオ" panose="020B0604030504040204" pitchFamily="50" charset="-128"/>
                <a:sym typeface="Wingdings" panose="05000000000000000000" pitchFamily="2" charset="2"/>
              </a:rPr>
              <a:t>チェックにしてください</a:t>
            </a:r>
            <a:endParaRPr kumimoji="1" lang="ja-JP" altLang="en-US" sz="1400" dirty="0">
              <a:solidFill>
                <a:schemeClr val="bg1"/>
              </a:solidFill>
              <a:latin typeface="メイリオ" panose="020B0604030504040204" pitchFamily="50" charset="-128"/>
              <a:ea typeface="メイリオ" panose="020B0604030504040204" pitchFamily="50" charset="-128"/>
            </a:endParaRPr>
          </a:p>
        </p:txBody>
      </p:sp>
      <p:sp>
        <p:nvSpPr>
          <p:cNvPr id="27" name="四角形: 角を丸くする 26">
            <a:extLst>
              <a:ext uri="{FF2B5EF4-FFF2-40B4-BE49-F238E27FC236}">
                <a16:creationId xmlns:a16="http://schemas.microsoft.com/office/drawing/2014/main" id="{53AF1E79-1258-E301-E590-2F9872620EBF}"/>
              </a:ext>
            </a:extLst>
          </p:cNvPr>
          <p:cNvSpPr/>
          <p:nvPr/>
        </p:nvSpPr>
        <p:spPr>
          <a:xfrm>
            <a:off x="4185015" y="35217"/>
            <a:ext cx="3225280" cy="394832"/>
          </a:xfrm>
          <a:prstGeom prst="roundRect">
            <a:avLst/>
          </a:prstGeom>
          <a:solidFill>
            <a:srgbClr val="FF0000"/>
          </a:solid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dirty="0">
                <a:latin typeface="メイリオ" panose="020B0604030504040204" pitchFamily="50" charset="-128"/>
                <a:ea typeface="メイリオ" panose="020B0604030504040204" pitchFamily="50" charset="-128"/>
              </a:rPr>
              <a:t>申請時記載例</a:t>
            </a:r>
          </a:p>
        </p:txBody>
      </p:sp>
      <p:sp>
        <p:nvSpPr>
          <p:cNvPr id="28" name="正方形/長方形 27">
            <a:extLst>
              <a:ext uri="{FF2B5EF4-FFF2-40B4-BE49-F238E27FC236}">
                <a16:creationId xmlns:a16="http://schemas.microsoft.com/office/drawing/2014/main" id="{37B00EB6-41E0-9157-5217-F3090D443E06}"/>
              </a:ext>
            </a:extLst>
          </p:cNvPr>
          <p:cNvSpPr/>
          <p:nvPr/>
        </p:nvSpPr>
        <p:spPr>
          <a:xfrm>
            <a:off x="4462688" y="1667901"/>
            <a:ext cx="252925" cy="221109"/>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defPPr>
              <a:defRPr lang="en-US"/>
            </a:defPPr>
            <a:lvl1pPr marL="0" algn="l" defTabSz="457200" rtl="0" eaLnBrk="1" latinLnBrk="0" hangingPunct="1">
              <a:defRPr sz="1800" kern="1200">
                <a:solidFill>
                  <a:schemeClr val="dk1"/>
                </a:solidFill>
                <a:latin typeface="+mn-lt"/>
                <a:ea typeface="+mn-ea"/>
                <a:cs typeface="+mn-cs"/>
              </a:defRPr>
            </a:lvl1pPr>
            <a:lvl2pPr marL="457200" algn="l" defTabSz="457200" rtl="0" eaLnBrk="1" latinLnBrk="0" hangingPunct="1">
              <a:defRPr sz="1800" kern="1200">
                <a:solidFill>
                  <a:schemeClr val="dk1"/>
                </a:solidFill>
                <a:latin typeface="+mn-lt"/>
                <a:ea typeface="+mn-ea"/>
                <a:cs typeface="+mn-cs"/>
              </a:defRPr>
            </a:lvl2pPr>
            <a:lvl3pPr marL="914400" algn="l" defTabSz="457200" rtl="0" eaLnBrk="1" latinLnBrk="0" hangingPunct="1">
              <a:defRPr sz="1800" kern="1200">
                <a:solidFill>
                  <a:schemeClr val="dk1"/>
                </a:solidFill>
                <a:latin typeface="+mn-lt"/>
                <a:ea typeface="+mn-ea"/>
                <a:cs typeface="+mn-cs"/>
              </a:defRPr>
            </a:lvl3pPr>
            <a:lvl4pPr marL="1371600" algn="l" defTabSz="457200" rtl="0" eaLnBrk="1" latinLnBrk="0" hangingPunct="1">
              <a:defRPr sz="1800" kern="1200">
                <a:solidFill>
                  <a:schemeClr val="dk1"/>
                </a:solidFill>
                <a:latin typeface="+mn-lt"/>
                <a:ea typeface="+mn-ea"/>
                <a:cs typeface="+mn-cs"/>
              </a:defRPr>
            </a:lvl4pPr>
            <a:lvl5pPr marL="1828800" algn="l" defTabSz="457200" rtl="0" eaLnBrk="1" latinLnBrk="0" hangingPunct="1">
              <a:defRPr sz="1800" kern="1200">
                <a:solidFill>
                  <a:schemeClr val="dk1"/>
                </a:solidFill>
                <a:latin typeface="+mn-lt"/>
                <a:ea typeface="+mn-ea"/>
                <a:cs typeface="+mn-cs"/>
              </a:defRPr>
            </a:lvl5pPr>
            <a:lvl6pPr marL="2286000" algn="l" defTabSz="457200" rtl="0" eaLnBrk="1" latinLnBrk="0" hangingPunct="1">
              <a:defRPr sz="1800" kern="1200">
                <a:solidFill>
                  <a:schemeClr val="dk1"/>
                </a:solidFill>
                <a:latin typeface="+mn-lt"/>
                <a:ea typeface="+mn-ea"/>
                <a:cs typeface="+mn-cs"/>
              </a:defRPr>
            </a:lvl6pPr>
            <a:lvl7pPr marL="2743200" algn="l" defTabSz="457200" rtl="0" eaLnBrk="1" latinLnBrk="0" hangingPunct="1">
              <a:defRPr sz="1800" kern="1200">
                <a:solidFill>
                  <a:schemeClr val="dk1"/>
                </a:solidFill>
                <a:latin typeface="+mn-lt"/>
                <a:ea typeface="+mn-ea"/>
                <a:cs typeface="+mn-cs"/>
              </a:defRPr>
            </a:lvl7pPr>
            <a:lvl8pPr marL="3200400" algn="l" defTabSz="457200" rtl="0" eaLnBrk="1" latinLnBrk="0" hangingPunct="1">
              <a:defRPr sz="1800" kern="1200">
                <a:solidFill>
                  <a:schemeClr val="dk1"/>
                </a:solidFill>
                <a:latin typeface="+mn-lt"/>
                <a:ea typeface="+mn-ea"/>
                <a:cs typeface="+mn-cs"/>
              </a:defRPr>
            </a:lvl8pPr>
            <a:lvl9pPr marL="3657600" algn="l" defTabSz="457200" rtl="0" eaLnBrk="1" latinLnBrk="0" hangingPunct="1">
              <a:defRPr sz="1800" kern="1200">
                <a:solidFill>
                  <a:schemeClr val="dk1"/>
                </a:solidFill>
                <a:latin typeface="+mn-lt"/>
                <a:ea typeface="+mn-ea"/>
                <a:cs typeface="+mn-cs"/>
              </a:defRPr>
            </a:lvl9pPr>
          </a:lstStyle>
          <a:p>
            <a:pPr algn="ctr"/>
            <a:r>
              <a:rPr kumimoji="1" lang="ja-JP" altLang="en-US" dirty="0">
                <a:sym typeface="Wingdings" panose="05000000000000000000" pitchFamily="2" charset="2"/>
              </a:rPr>
              <a:t></a:t>
            </a:r>
            <a:endParaRPr kumimoji="1" lang="ja-JP" altLang="en-US" dirty="0"/>
          </a:p>
        </p:txBody>
      </p:sp>
    </p:spTree>
    <p:extLst>
      <p:ext uri="{BB962C8B-B14F-4D97-AF65-F5344CB8AC3E}">
        <p14:creationId xmlns:p14="http://schemas.microsoft.com/office/powerpoint/2010/main" val="42306815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a:extLst>
              <a:ext uri="{FF2B5EF4-FFF2-40B4-BE49-F238E27FC236}">
                <a16:creationId xmlns:a16="http://schemas.microsoft.com/office/drawing/2014/main" id="{31A30D24-8B77-4EDA-B53C-684747F536BC}"/>
              </a:ext>
            </a:extLst>
          </p:cNvPr>
          <p:cNvSpPr/>
          <p:nvPr/>
        </p:nvSpPr>
        <p:spPr>
          <a:xfrm>
            <a:off x="288000" y="990602"/>
            <a:ext cx="10091241" cy="4012322"/>
          </a:xfrm>
          <a:prstGeom prst="rect">
            <a:avLst/>
          </a:prstGeom>
          <a:no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kumimoji="1" lang="en-US" altLang="ja-JP" sz="1200" dirty="0">
                <a:solidFill>
                  <a:schemeClr val="tx1"/>
                </a:solidFill>
                <a:latin typeface="メイリオ" panose="020B0604030504040204" pitchFamily="50" charset="-128"/>
                <a:ea typeface="メイリオ" panose="020B0604030504040204" pitchFamily="50" charset="-128"/>
              </a:rPr>
              <a:t>【</a:t>
            </a:r>
            <a:r>
              <a:rPr kumimoji="1" lang="ja-JP" altLang="en-US" sz="1200" dirty="0">
                <a:solidFill>
                  <a:schemeClr val="tx1"/>
                </a:solidFill>
                <a:latin typeface="メイリオ" panose="020B0604030504040204" pitchFamily="50" charset="-128"/>
                <a:ea typeface="メイリオ" panose="020B0604030504040204" pitchFamily="50" charset="-128"/>
              </a:rPr>
              <a:t>本事業の内容</a:t>
            </a:r>
            <a:r>
              <a:rPr kumimoji="1" lang="en-US" altLang="ja-JP" sz="1200" dirty="0">
                <a:solidFill>
                  <a:schemeClr val="tx1"/>
                </a:solidFill>
                <a:latin typeface="メイリオ" panose="020B0604030504040204" pitchFamily="50" charset="-128"/>
                <a:ea typeface="メイリオ" panose="020B0604030504040204" pitchFamily="50" charset="-128"/>
              </a:rPr>
              <a:t>】</a:t>
            </a:r>
            <a:r>
              <a:rPr kumimoji="1" lang="ja-JP" altLang="en-US" sz="1200" dirty="0">
                <a:solidFill>
                  <a:schemeClr val="tx1"/>
                </a:solidFill>
                <a:latin typeface="メイリオ" panose="020B0604030504040204" pitchFamily="50" charset="-128"/>
                <a:ea typeface="メイリオ" panose="020B0604030504040204" pitchFamily="50" charset="-128"/>
              </a:rPr>
              <a:t>についての進捗</a:t>
            </a:r>
          </a:p>
          <a:p>
            <a:r>
              <a:rPr kumimoji="1" lang="ja-JP" altLang="en-US" sz="1100" dirty="0">
                <a:solidFill>
                  <a:schemeClr val="tx1"/>
                </a:solidFill>
                <a:latin typeface="メイリオ" panose="020B0604030504040204" pitchFamily="50" charset="-128"/>
                <a:ea typeface="メイリオ" panose="020B0604030504040204" pitchFamily="50" charset="-128"/>
              </a:rPr>
              <a:t>□追加や変更がある場合、企画概要に変更した事業内容を事業計画申請時との違いが分かるように記載。</a:t>
            </a:r>
          </a:p>
        </p:txBody>
      </p:sp>
      <p:sp>
        <p:nvSpPr>
          <p:cNvPr id="29" name="テキスト ボックス 28">
            <a:extLst>
              <a:ext uri="{FF2B5EF4-FFF2-40B4-BE49-F238E27FC236}">
                <a16:creationId xmlns:a16="http://schemas.microsoft.com/office/drawing/2014/main" id="{63639ACB-83D0-4CCC-A111-8E33FE25895C}"/>
              </a:ext>
            </a:extLst>
          </p:cNvPr>
          <p:cNvSpPr txBox="1"/>
          <p:nvPr/>
        </p:nvSpPr>
        <p:spPr>
          <a:xfrm>
            <a:off x="1255768" y="5145844"/>
            <a:ext cx="8180275" cy="2039020"/>
          </a:xfrm>
          <a:prstGeom prst="rect">
            <a:avLst/>
          </a:prstGeom>
          <a:noFill/>
          <a:ln>
            <a:solidFill>
              <a:schemeClr val="tx1"/>
            </a:solidFill>
          </a:ln>
        </p:spPr>
        <p:txBody>
          <a:bodyPr wrap="square" rtlCol="0">
            <a:spAutoFit/>
          </a:bodyPr>
          <a:lstStyle/>
          <a:p>
            <a:r>
              <a:rPr kumimoji="1" lang="en-US" altLang="ja-JP" sz="1100" dirty="0">
                <a:latin typeface="メイリオ" panose="020B0604030504040204" pitchFamily="50" charset="-128"/>
                <a:ea typeface="メイリオ" panose="020B0604030504040204" pitchFamily="50" charset="-128"/>
              </a:rPr>
              <a:t>【</a:t>
            </a:r>
            <a:r>
              <a:rPr kumimoji="1" lang="ja-JP" altLang="en-US" sz="1100" dirty="0">
                <a:latin typeface="メイリオ" panose="020B0604030504040204" pitchFamily="50" charset="-128"/>
                <a:ea typeface="メイリオ" panose="020B0604030504040204" pitchFamily="50" charset="-128"/>
              </a:rPr>
              <a:t>結果ならびに成果の目標</a:t>
            </a:r>
            <a:r>
              <a:rPr kumimoji="1" lang="en-US" altLang="ja-JP" sz="1100" dirty="0">
                <a:latin typeface="メイリオ" panose="020B0604030504040204" pitchFamily="50" charset="-128"/>
                <a:ea typeface="メイリオ" panose="020B0604030504040204" pitchFamily="50" charset="-128"/>
              </a:rPr>
              <a:t>】</a:t>
            </a:r>
            <a:r>
              <a:rPr kumimoji="1" lang="ja-JP" altLang="en-US" sz="1100" dirty="0">
                <a:latin typeface="メイリオ" panose="020B0604030504040204" pitchFamily="50" charset="-128"/>
                <a:ea typeface="メイリオ" panose="020B0604030504040204" pitchFamily="50" charset="-128"/>
              </a:rPr>
              <a:t>についての進捗状況</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050" dirty="0">
                <a:latin typeface="メイリオ" panose="020B0604030504040204" pitchFamily="50" charset="-128"/>
                <a:ea typeface="メイリオ" panose="020B0604030504040204" pitchFamily="50" charset="-128"/>
              </a:rPr>
              <a:t>□目標と対比して進捗を記載。</a:t>
            </a:r>
            <a:endParaRPr kumimoji="1" lang="en-US" altLang="ja-JP" sz="1050" dirty="0">
              <a:latin typeface="メイリオ" panose="020B0604030504040204" pitchFamily="50" charset="-128"/>
              <a:ea typeface="メイリオ" panose="020B0604030504040204" pitchFamily="50" charset="-128"/>
            </a:endParaRPr>
          </a:p>
          <a:p>
            <a:endParaRPr kumimoji="1" lang="en-US" altLang="ja-JP" sz="1050" dirty="0">
              <a:latin typeface="メイリオ" panose="020B0604030504040204" pitchFamily="50" charset="-128"/>
              <a:ea typeface="メイリオ" panose="020B0604030504040204" pitchFamily="50" charset="-128"/>
            </a:endParaRPr>
          </a:p>
          <a:p>
            <a:r>
              <a:rPr kumimoji="1" lang="ja-JP" altLang="en-US" sz="1050" dirty="0">
                <a:latin typeface="メイリオ" panose="020B0604030504040204" pitchFamily="50" charset="-128"/>
                <a:ea typeface="メイリオ" panose="020B0604030504040204" pitchFamily="50" charset="-128"/>
              </a:rPr>
              <a:t>（例）</a:t>
            </a:r>
            <a:endParaRPr kumimoji="1" lang="en-US" altLang="ja-JP" sz="1050" dirty="0">
              <a:latin typeface="メイリオ" panose="020B0604030504040204" pitchFamily="50" charset="-128"/>
              <a:ea typeface="メイリオ" panose="020B0604030504040204" pitchFamily="50" charset="-128"/>
            </a:endParaRPr>
          </a:p>
          <a:p>
            <a:r>
              <a:rPr kumimoji="1" lang="ja-JP" altLang="en-US" sz="1050" dirty="0">
                <a:latin typeface="メイリオ" panose="020B0604030504040204" pitchFamily="50" charset="-128"/>
                <a:ea typeface="メイリオ" panose="020B0604030504040204" pitchFamily="50" charset="-128"/>
              </a:rPr>
              <a:t>○進捗状況：</a:t>
            </a:r>
            <a:endParaRPr kumimoji="1" lang="en-US" altLang="ja-JP" sz="1050" dirty="0">
              <a:latin typeface="メイリオ" panose="020B0604030504040204" pitchFamily="50" charset="-128"/>
              <a:ea typeface="メイリオ" panose="020B0604030504040204" pitchFamily="50" charset="-128"/>
            </a:endParaRPr>
          </a:p>
          <a:p>
            <a:r>
              <a:rPr kumimoji="1" lang="ja-JP" altLang="en-US" sz="1050" dirty="0">
                <a:latin typeface="メイリオ" panose="020B0604030504040204" pitchFamily="50" charset="-128"/>
                <a:ea typeface="メイリオ" panose="020B0604030504040204" pitchFamily="50" charset="-128"/>
              </a:rPr>
              <a:t>・企業助成</a:t>
            </a:r>
            <a:r>
              <a:rPr kumimoji="1" lang="en-US" altLang="ja-JP" sz="1050" dirty="0">
                <a:latin typeface="メイリオ" panose="020B0604030504040204" pitchFamily="50" charset="-128"/>
                <a:ea typeface="メイリオ" panose="020B0604030504040204" pitchFamily="50" charset="-128"/>
              </a:rPr>
              <a:t>10</a:t>
            </a:r>
            <a:r>
              <a:rPr kumimoji="1" lang="ja-JP" altLang="en-US" sz="1050" dirty="0">
                <a:latin typeface="メイリオ" panose="020B0604030504040204" pitchFamily="50" charset="-128"/>
                <a:ea typeface="メイリオ" panose="020B0604030504040204" pitchFamily="50" charset="-128"/>
              </a:rPr>
              <a:t>者に対して</a:t>
            </a:r>
            <a:r>
              <a:rPr kumimoji="1" lang="en-US" altLang="ja-JP" sz="1050" dirty="0">
                <a:latin typeface="メイリオ" panose="020B0604030504040204" pitchFamily="50" charset="-128"/>
                <a:ea typeface="メイリオ" panose="020B0604030504040204" pitchFamily="50" charset="-128"/>
              </a:rPr>
              <a:t>12</a:t>
            </a:r>
            <a:r>
              <a:rPr kumimoji="1" lang="ja-JP" altLang="en-US" sz="1050" dirty="0">
                <a:latin typeface="メイリオ" panose="020B0604030504040204" pitchFamily="50" charset="-128"/>
                <a:ea typeface="メイリオ" panose="020B0604030504040204" pitchFamily="50" charset="-128"/>
              </a:rPr>
              <a:t>者で</a:t>
            </a:r>
            <a:r>
              <a:rPr kumimoji="1" lang="en-US" altLang="ja-JP" sz="1050" dirty="0">
                <a:latin typeface="メイリオ" panose="020B0604030504040204" pitchFamily="50" charset="-128"/>
                <a:ea typeface="メイリオ" panose="020B0604030504040204" pitchFamily="50" charset="-128"/>
              </a:rPr>
              <a:t>120</a:t>
            </a:r>
            <a:r>
              <a:rPr kumimoji="1" lang="ja-JP" altLang="en-US" sz="1050" dirty="0">
                <a:latin typeface="メイリオ" panose="020B0604030504040204" pitchFamily="50" charset="-128"/>
                <a:ea typeface="メイリオ" panose="020B0604030504040204" pitchFamily="50" charset="-128"/>
              </a:rPr>
              <a:t>％の達成の見込み。</a:t>
            </a:r>
            <a:endParaRPr kumimoji="1" lang="en-US" altLang="ja-JP" sz="1050" dirty="0">
              <a:latin typeface="メイリオ" panose="020B0604030504040204" pitchFamily="50" charset="-128"/>
              <a:ea typeface="メイリオ" panose="020B0604030504040204" pitchFamily="50" charset="-128"/>
            </a:endParaRPr>
          </a:p>
          <a:p>
            <a:r>
              <a:rPr kumimoji="1" lang="ja-JP" altLang="en-US" sz="1050" dirty="0">
                <a:latin typeface="メイリオ" panose="020B0604030504040204" pitchFamily="50" charset="-128"/>
                <a:ea typeface="メイリオ" panose="020B0604030504040204" pitchFamily="50" charset="-128"/>
              </a:rPr>
              <a:t>・セミナーの満足度</a:t>
            </a:r>
            <a:r>
              <a:rPr kumimoji="1" lang="en-US" altLang="ja-JP" sz="1050" dirty="0">
                <a:latin typeface="メイリオ" panose="020B0604030504040204" pitchFamily="50" charset="-128"/>
                <a:ea typeface="メイリオ" panose="020B0604030504040204" pitchFamily="50" charset="-128"/>
              </a:rPr>
              <a:t>90</a:t>
            </a:r>
            <a:r>
              <a:rPr kumimoji="1" lang="ja-JP" altLang="en-US" sz="1050" dirty="0">
                <a:latin typeface="メイリオ" panose="020B0604030504040204" pitchFamily="50" charset="-128"/>
                <a:ea typeface="メイリオ" panose="020B0604030504040204" pitchFamily="50" charset="-128"/>
              </a:rPr>
              <a:t>％以上に対しては今後アンケート実施予定。</a:t>
            </a:r>
            <a:endParaRPr kumimoji="1" lang="en-US" altLang="ja-JP" sz="1050" dirty="0">
              <a:latin typeface="メイリオ" panose="020B0604030504040204" pitchFamily="50" charset="-128"/>
              <a:ea typeface="メイリオ" panose="020B0604030504040204" pitchFamily="50" charset="-128"/>
            </a:endParaRPr>
          </a:p>
          <a:p>
            <a:r>
              <a:rPr kumimoji="1" lang="ja-JP" altLang="en-US" sz="1050" dirty="0">
                <a:latin typeface="メイリオ" panose="020B0604030504040204" pitchFamily="50" charset="-128"/>
                <a:ea typeface="メイリオ" panose="020B0604030504040204" pitchFamily="50" charset="-128"/>
              </a:rPr>
              <a:t>・商談成立</a:t>
            </a:r>
            <a:r>
              <a:rPr kumimoji="1" lang="en-US" altLang="ja-JP" sz="1050" dirty="0">
                <a:latin typeface="メイリオ" panose="020B0604030504040204" pitchFamily="50" charset="-128"/>
                <a:ea typeface="メイリオ" panose="020B0604030504040204" pitchFamily="50" charset="-128"/>
              </a:rPr>
              <a:t>10</a:t>
            </a:r>
            <a:r>
              <a:rPr kumimoji="1" lang="ja-JP" altLang="en-US" sz="1050" dirty="0">
                <a:latin typeface="メイリオ" panose="020B0604030504040204" pitchFamily="50" charset="-128"/>
                <a:ea typeface="メイリオ" panose="020B0604030504040204" pitchFamily="50" charset="-128"/>
              </a:rPr>
              <a:t>件以上との目標に対し商談</a:t>
            </a:r>
            <a:r>
              <a:rPr kumimoji="1" lang="en-US" altLang="ja-JP" sz="1050" dirty="0">
                <a:latin typeface="メイリオ" panose="020B0604030504040204" pitchFamily="50" charset="-128"/>
                <a:ea typeface="メイリオ" panose="020B0604030504040204" pitchFamily="50" charset="-128"/>
              </a:rPr>
              <a:t>15</a:t>
            </a:r>
            <a:r>
              <a:rPr kumimoji="1" lang="ja-JP" altLang="en-US" sz="1050" dirty="0">
                <a:latin typeface="メイリオ" panose="020B0604030504040204" pitchFamily="50" charset="-128"/>
                <a:ea typeface="メイリオ" panose="020B0604030504040204" pitchFamily="50" charset="-128"/>
              </a:rPr>
              <a:t>件、成立</a:t>
            </a:r>
            <a:r>
              <a:rPr kumimoji="1" lang="en-US" altLang="ja-JP" sz="1050" dirty="0">
                <a:latin typeface="メイリオ" panose="020B0604030504040204" pitchFamily="50" charset="-128"/>
                <a:ea typeface="メイリオ" panose="020B0604030504040204" pitchFamily="50" charset="-128"/>
              </a:rPr>
              <a:t>2</a:t>
            </a:r>
            <a:r>
              <a:rPr kumimoji="1" lang="ja-JP" altLang="en-US" sz="1050" dirty="0">
                <a:latin typeface="メイリオ" panose="020B0604030504040204" pitchFamily="50" charset="-128"/>
                <a:ea typeface="メイリオ" panose="020B0604030504040204" pitchFamily="50" charset="-128"/>
              </a:rPr>
              <a:t>件の状況。</a:t>
            </a:r>
            <a:endParaRPr kumimoji="1" lang="en-US" altLang="ja-JP" sz="1050" dirty="0">
              <a:latin typeface="メイリオ" panose="020B0604030504040204" pitchFamily="50" charset="-128"/>
              <a:ea typeface="メイリオ" panose="020B0604030504040204" pitchFamily="50" charset="-128"/>
            </a:endParaRPr>
          </a:p>
          <a:p>
            <a:r>
              <a:rPr kumimoji="1" lang="ja-JP" altLang="en-US" sz="1050" dirty="0">
                <a:latin typeface="メイリオ" panose="020B0604030504040204" pitchFamily="50" charset="-128"/>
                <a:ea typeface="メイリオ" panose="020B0604030504040204" pitchFamily="50" charset="-128"/>
              </a:rPr>
              <a:t>○成果進捗：</a:t>
            </a:r>
            <a:endParaRPr kumimoji="1" lang="en-US" altLang="ja-JP" sz="1050" dirty="0">
              <a:latin typeface="メイリオ" panose="020B0604030504040204" pitchFamily="50" charset="-128"/>
              <a:ea typeface="メイリオ" panose="020B0604030504040204" pitchFamily="50" charset="-128"/>
            </a:endParaRPr>
          </a:p>
          <a:p>
            <a:r>
              <a:rPr kumimoji="1" lang="ja-JP" altLang="en-US" sz="1050" dirty="0">
                <a:latin typeface="メイリオ" panose="020B0604030504040204" pitchFamily="50" charset="-128"/>
                <a:ea typeface="メイリオ" panose="020B0604030504040204" pitchFamily="50" charset="-128"/>
              </a:rPr>
              <a:t>・販路拡大により県外移出率を</a:t>
            </a:r>
            <a:r>
              <a:rPr kumimoji="1" lang="en-US" altLang="ja-JP" sz="1050" dirty="0">
                <a:latin typeface="メイリオ" panose="020B0604030504040204" pitchFamily="50" charset="-128"/>
                <a:ea typeface="メイリオ" panose="020B0604030504040204" pitchFamily="50" charset="-128"/>
              </a:rPr>
              <a:t>30</a:t>
            </a:r>
            <a:r>
              <a:rPr kumimoji="1" lang="ja-JP" altLang="en-US" sz="1050" dirty="0">
                <a:latin typeface="メイリオ" panose="020B0604030504040204" pitchFamily="50" charset="-128"/>
                <a:ea typeface="メイリオ" panose="020B0604030504040204" pitchFamily="50" charset="-128"/>
              </a:rPr>
              <a:t>％から</a:t>
            </a:r>
            <a:r>
              <a:rPr kumimoji="1" lang="en-US" altLang="ja-JP" sz="1050" dirty="0">
                <a:latin typeface="メイリオ" panose="020B0604030504040204" pitchFamily="50" charset="-128"/>
                <a:ea typeface="メイリオ" panose="020B0604030504040204" pitchFamily="50" charset="-128"/>
              </a:rPr>
              <a:t>50</a:t>
            </a:r>
            <a:r>
              <a:rPr kumimoji="1" lang="ja-JP" altLang="en-US" sz="1050" dirty="0">
                <a:latin typeface="メイリオ" panose="020B0604030504040204" pitchFamily="50" charset="-128"/>
                <a:ea typeface="メイリオ" panose="020B0604030504040204" pitchFamily="50" charset="-128"/>
              </a:rPr>
              <a:t>％に引上げるについては、最新調査では</a:t>
            </a:r>
            <a:r>
              <a:rPr kumimoji="1" lang="en-US" altLang="ja-JP" sz="1050" dirty="0">
                <a:latin typeface="メイリオ" panose="020B0604030504040204" pitchFamily="50" charset="-128"/>
                <a:ea typeface="メイリオ" panose="020B0604030504040204" pitchFamily="50" charset="-128"/>
              </a:rPr>
              <a:t>35</a:t>
            </a:r>
            <a:r>
              <a:rPr kumimoji="1" lang="ja-JP" altLang="en-US" sz="1050" dirty="0">
                <a:latin typeface="メイリオ" panose="020B0604030504040204" pitchFamily="50" charset="-128"/>
                <a:ea typeface="メイリオ" panose="020B0604030504040204" pitchFamily="50" charset="-128"/>
              </a:rPr>
              <a:t>％と目標には届かないものの、向上している。</a:t>
            </a:r>
            <a:endParaRPr kumimoji="1" lang="en-US" altLang="ja-JP" sz="1050" dirty="0">
              <a:latin typeface="メイリオ" panose="020B0604030504040204" pitchFamily="50" charset="-128"/>
              <a:ea typeface="メイリオ" panose="020B0604030504040204" pitchFamily="50" charset="-128"/>
            </a:endParaRPr>
          </a:p>
          <a:p>
            <a:r>
              <a:rPr kumimoji="1" lang="ja-JP" altLang="en-US" sz="1050" dirty="0">
                <a:latin typeface="メイリオ" panose="020B0604030504040204" pitchFamily="50" charset="-128"/>
                <a:ea typeface="メイリオ" panose="020B0604030504040204" pitchFamily="50" charset="-128"/>
              </a:rPr>
              <a:t>・新たに、フリーターや個人事業者のスキル、ひいては所得を向上させ地域に根付き、地域の活性化を図ることを目標として設定した。数値目標については今後検討していく。</a:t>
            </a:r>
            <a:endParaRPr kumimoji="1" lang="en-US" altLang="ja-JP" sz="1200" dirty="0">
              <a:latin typeface="メイリオ" panose="020B0604030504040204" pitchFamily="50" charset="-128"/>
              <a:ea typeface="メイリオ" panose="020B0604030504040204" pitchFamily="50" charset="-128"/>
            </a:endParaRPr>
          </a:p>
        </p:txBody>
      </p:sp>
      <p:sp>
        <p:nvSpPr>
          <p:cNvPr id="39" name="矢印: 下 38">
            <a:extLst>
              <a:ext uri="{FF2B5EF4-FFF2-40B4-BE49-F238E27FC236}">
                <a16:creationId xmlns:a16="http://schemas.microsoft.com/office/drawing/2014/main" id="{C294CC56-DE46-433B-89A4-7D84B441A8D7}"/>
              </a:ext>
            </a:extLst>
          </p:cNvPr>
          <p:cNvSpPr/>
          <p:nvPr/>
        </p:nvSpPr>
        <p:spPr>
          <a:xfrm rot="16200000">
            <a:off x="655959" y="6293788"/>
            <a:ext cx="258474" cy="297182"/>
          </a:xfrm>
          <a:prstGeom prst="downArrow">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0" name="タイトル 1">
            <a:extLst>
              <a:ext uri="{FF2B5EF4-FFF2-40B4-BE49-F238E27FC236}">
                <a16:creationId xmlns:a16="http://schemas.microsoft.com/office/drawing/2014/main" id="{3F05B3A9-68EB-4076-A185-C0CE24CB008F}"/>
              </a:ext>
            </a:extLst>
          </p:cNvPr>
          <p:cNvSpPr txBox="1">
            <a:spLocks/>
          </p:cNvSpPr>
          <p:nvPr/>
        </p:nvSpPr>
        <p:spPr>
          <a:xfrm>
            <a:off x="144000" y="471900"/>
            <a:ext cx="10436542" cy="394832"/>
          </a:xfrm>
          <a:prstGeom prst="rect">
            <a:avLst/>
          </a:prstGeom>
          <a:solidFill>
            <a:srgbClr val="FFC000"/>
          </a:solidFill>
        </p:spPr>
        <p:txBody>
          <a:bodyPr vert="horz" lIns="91440" tIns="45720" rIns="91440" bIns="45720" rtlCol="0" anchor="b">
            <a:noAutofit/>
          </a:bodyPr>
          <a:lstStyle>
            <a:lvl1pPr algn="ctr" defTabSz="1007943" rtl="0" eaLnBrk="1" latinLnBrk="0" hangingPunct="1">
              <a:lnSpc>
                <a:spcPct val="90000"/>
              </a:lnSpc>
              <a:spcBef>
                <a:spcPct val="0"/>
              </a:spcBef>
              <a:buNone/>
              <a:defRPr kumimoji="1" sz="6614" kern="1200">
                <a:solidFill>
                  <a:schemeClr val="tx1"/>
                </a:solidFill>
                <a:latin typeface="+mj-lt"/>
                <a:ea typeface="+mj-ea"/>
                <a:cs typeface="+mj-cs"/>
              </a:defRPr>
            </a:lvl1pPr>
          </a:lstStyle>
          <a:p>
            <a:pPr algn="l"/>
            <a:r>
              <a:rPr lang="ja-JP" altLang="en-US" sz="1400" dirty="0">
                <a:latin typeface="メイリオ" panose="020B0604030504040204" pitchFamily="50" charset="-128"/>
                <a:ea typeface="メイリオ" panose="020B0604030504040204" pitchFamily="50" charset="-128"/>
              </a:rPr>
              <a:t>（例） ＜進捗報告＞ </a:t>
            </a:r>
            <a:r>
              <a:rPr lang="ja-JP" altLang="en-US" sz="1800" dirty="0">
                <a:latin typeface="メイリオ" panose="020B0604030504040204" pitchFamily="50" charset="-128"/>
                <a:ea typeface="メイリオ" panose="020B0604030504040204" pitchFamily="50" charset="-128"/>
              </a:rPr>
              <a:t>○○中小企業支援事業　</a:t>
            </a:r>
            <a:r>
              <a:rPr lang="en-US" altLang="ja-JP" sz="1400" dirty="0">
                <a:latin typeface="メイリオ" panose="020B0604030504040204" pitchFamily="50" charset="-128"/>
                <a:ea typeface="メイリオ" panose="020B0604030504040204" pitchFamily="50" charset="-128"/>
              </a:rPr>
              <a:t>20</a:t>
            </a:r>
            <a:r>
              <a:rPr lang="ja-JP" altLang="en-US" sz="1400" dirty="0">
                <a:latin typeface="メイリオ" panose="020B0604030504040204" pitchFamily="50" charset="-128"/>
                <a:ea typeface="メイリオ" panose="020B0604030504040204" pitchFamily="50" charset="-128"/>
              </a:rPr>
              <a:t>○○年○○月進捗状況（△△都道府県中小企業振興機関）　　　</a:t>
            </a:r>
          </a:p>
        </p:txBody>
      </p:sp>
      <p:graphicFrame>
        <p:nvGraphicFramePr>
          <p:cNvPr id="13" name="表 12">
            <a:extLst>
              <a:ext uri="{FF2B5EF4-FFF2-40B4-BE49-F238E27FC236}">
                <a16:creationId xmlns:a16="http://schemas.microsoft.com/office/drawing/2014/main" id="{62568A99-140B-43F8-6F19-A16248FEBC69}"/>
              </a:ext>
            </a:extLst>
          </p:cNvPr>
          <p:cNvGraphicFramePr>
            <a:graphicFrameLocks noGrp="1"/>
          </p:cNvGraphicFramePr>
          <p:nvPr/>
        </p:nvGraphicFramePr>
        <p:xfrm>
          <a:off x="404036" y="1421523"/>
          <a:ext cx="9803219" cy="3581400"/>
        </p:xfrm>
        <a:graphic>
          <a:graphicData uri="http://schemas.openxmlformats.org/drawingml/2006/table">
            <a:tbl>
              <a:tblPr firstRow="1" bandRow="1"/>
              <a:tblGrid>
                <a:gridCol w="871549">
                  <a:extLst>
                    <a:ext uri="{9D8B030D-6E8A-4147-A177-3AD203B41FA5}">
                      <a16:colId xmlns:a16="http://schemas.microsoft.com/office/drawing/2014/main" val="2237381972"/>
                    </a:ext>
                  </a:extLst>
                </a:gridCol>
                <a:gridCol w="2266749">
                  <a:extLst>
                    <a:ext uri="{9D8B030D-6E8A-4147-A177-3AD203B41FA5}">
                      <a16:colId xmlns:a16="http://schemas.microsoft.com/office/drawing/2014/main" val="2699231432"/>
                    </a:ext>
                  </a:extLst>
                </a:gridCol>
                <a:gridCol w="839166">
                  <a:extLst>
                    <a:ext uri="{9D8B030D-6E8A-4147-A177-3AD203B41FA5}">
                      <a16:colId xmlns:a16="http://schemas.microsoft.com/office/drawing/2014/main" val="1934530271"/>
                    </a:ext>
                  </a:extLst>
                </a:gridCol>
                <a:gridCol w="3242044">
                  <a:extLst>
                    <a:ext uri="{9D8B030D-6E8A-4147-A177-3AD203B41FA5}">
                      <a16:colId xmlns:a16="http://schemas.microsoft.com/office/drawing/2014/main" val="2276010662"/>
                    </a:ext>
                  </a:extLst>
                </a:gridCol>
                <a:gridCol w="1541721">
                  <a:extLst>
                    <a:ext uri="{9D8B030D-6E8A-4147-A177-3AD203B41FA5}">
                      <a16:colId xmlns:a16="http://schemas.microsoft.com/office/drawing/2014/main" val="624716132"/>
                    </a:ext>
                  </a:extLst>
                </a:gridCol>
                <a:gridCol w="1041990">
                  <a:extLst>
                    <a:ext uri="{9D8B030D-6E8A-4147-A177-3AD203B41FA5}">
                      <a16:colId xmlns:a16="http://schemas.microsoft.com/office/drawing/2014/main" val="87054987"/>
                    </a:ext>
                  </a:extLst>
                </a:gridCol>
              </a:tblGrid>
              <a:tr h="294326">
                <a:tc>
                  <a:txBody>
                    <a:bodyPr/>
                    <a:lstStyle/>
                    <a:p>
                      <a:pPr algn="ctr"/>
                      <a:r>
                        <a:rPr kumimoji="1" lang="ja-JP" altLang="en-US" sz="1100" dirty="0">
                          <a:latin typeface="メイリオ" panose="020B0604030504040204" pitchFamily="50" charset="-128"/>
                          <a:ea typeface="メイリオ" panose="020B0604030504040204" pitchFamily="50" charset="-128"/>
                        </a:rPr>
                        <a:t>項目</a:t>
                      </a:r>
                    </a:p>
                  </a:txBody>
                  <a:tcPr>
                    <a:solidFill>
                      <a:srgbClr val="99CCFF"/>
                    </a:solidFill>
                  </a:tcPr>
                </a:tc>
                <a:tc>
                  <a:txBody>
                    <a:bodyPr/>
                    <a:lstStyle/>
                    <a:p>
                      <a:pPr algn="ctr"/>
                      <a:r>
                        <a:rPr kumimoji="1" lang="ja-JP" altLang="en-US" sz="1100" dirty="0">
                          <a:latin typeface="メイリオ" panose="020B0604030504040204" pitchFamily="50" charset="-128"/>
                          <a:ea typeface="メイリオ" panose="020B0604030504040204" pitchFamily="50" charset="-128"/>
                        </a:rPr>
                        <a:t>計画概要</a:t>
                      </a:r>
                    </a:p>
                  </a:txBody>
                  <a:tcPr>
                    <a:solidFill>
                      <a:srgbClr val="99CCFF"/>
                    </a:solidFill>
                  </a:tcPr>
                </a:tc>
                <a:tc>
                  <a:txBody>
                    <a:bodyPr/>
                    <a:lstStyle/>
                    <a:p>
                      <a:r>
                        <a:rPr kumimoji="1" lang="ja-JP" altLang="en-US" sz="1100" dirty="0">
                          <a:latin typeface="メイリオ" panose="020B0604030504040204" pitchFamily="50" charset="-128"/>
                          <a:ea typeface="メイリオ" panose="020B0604030504040204" pitchFamily="50" charset="-128"/>
                        </a:rPr>
                        <a:t>進捗度</a:t>
                      </a:r>
                      <a:r>
                        <a:rPr kumimoji="1" lang="ja-JP" altLang="en-US" sz="900" dirty="0">
                          <a:latin typeface="メイリオ" panose="020B0604030504040204" pitchFamily="50" charset="-128"/>
                          <a:ea typeface="メイリオ" panose="020B0604030504040204" pitchFamily="50" charset="-128"/>
                        </a:rPr>
                        <a:t>（日程予定に対する進捗）</a:t>
                      </a:r>
                    </a:p>
                  </a:txBody>
                  <a:tcPr>
                    <a:solidFill>
                      <a:srgbClr val="99CCFF"/>
                    </a:solidFill>
                  </a:tcPr>
                </a:tc>
                <a:tc>
                  <a:txBody>
                    <a:bodyPr/>
                    <a:lstStyle/>
                    <a:p>
                      <a:pPr algn="ctr"/>
                      <a:r>
                        <a:rPr kumimoji="1" lang="ja-JP" altLang="en-US" sz="1100" dirty="0">
                          <a:latin typeface="メイリオ" panose="020B0604030504040204" pitchFamily="50" charset="-128"/>
                          <a:ea typeface="メイリオ" panose="020B0604030504040204" pitchFamily="50" charset="-128"/>
                        </a:rPr>
                        <a:t>進捗状況並びに改善点</a:t>
                      </a:r>
                    </a:p>
                  </a:txBody>
                  <a:tcPr>
                    <a:solidFill>
                      <a:srgbClr val="99CCFF"/>
                    </a:solidFill>
                  </a:tcPr>
                </a:tc>
                <a:tc>
                  <a:txBody>
                    <a:bodyPr/>
                    <a:lstStyle/>
                    <a:p>
                      <a:pPr algn="ctr"/>
                      <a:r>
                        <a:rPr kumimoji="1" lang="ja-JP" altLang="en-US" sz="1100" dirty="0">
                          <a:latin typeface="メイリオ" panose="020B0604030504040204" pitchFamily="50" charset="-128"/>
                          <a:ea typeface="メイリオ" panose="020B0604030504040204" pitchFamily="50" charset="-128"/>
                        </a:rPr>
                        <a:t>実施見込み</a:t>
                      </a:r>
                    </a:p>
                  </a:txBody>
                  <a:tcPr>
                    <a:solidFill>
                      <a:srgbClr val="99CCFF"/>
                    </a:solidFill>
                  </a:tcPr>
                </a:tc>
                <a:tc>
                  <a:txBody>
                    <a:bodyPr/>
                    <a:lstStyle/>
                    <a:p>
                      <a:r>
                        <a:rPr kumimoji="1" lang="ja-JP" altLang="en-US" sz="1100" dirty="0">
                          <a:latin typeface="メイリオ" panose="020B0604030504040204" pitchFamily="50" charset="-128"/>
                          <a:ea typeface="メイリオ" panose="020B0604030504040204" pitchFamily="50" charset="-128"/>
                        </a:rPr>
                        <a:t>来年度申請</a:t>
                      </a:r>
                    </a:p>
                  </a:txBody>
                  <a:tcPr>
                    <a:solidFill>
                      <a:srgbClr val="99CCFF"/>
                    </a:solidFill>
                  </a:tcPr>
                </a:tc>
                <a:extLst>
                  <a:ext uri="{0D108BD9-81ED-4DB2-BD59-A6C34878D82A}">
                    <a16:rowId xmlns:a16="http://schemas.microsoft.com/office/drawing/2014/main" val="956127109"/>
                  </a:ext>
                </a:extLst>
              </a:tr>
              <a:tr h="456295">
                <a:tc>
                  <a:txBody>
                    <a:bodyPr/>
                    <a:lstStyle/>
                    <a:p>
                      <a:r>
                        <a:rPr kumimoji="1" lang="ja-JP" altLang="en-US" sz="1100" dirty="0">
                          <a:latin typeface="メイリオ" panose="020B0604030504040204" pitchFamily="50" charset="-128"/>
                          <a:ea typeface="メイリオ" panose="020B0604030504040204" pitchFamily="50" charset="-128"/>
                        </a:rPr>
                        <a:t>企業支援助成金交付事業</a:t>
                      </a:r>
                    </a:p>
                  </a:txBody>
                  <a:tcPr/>
                </a:tc>
                <a:tc>
                  <a:txBody>
                    <a:bodyPr/>
                    <a:lstStyle/>
                    <a:p>
                      <a:r>
                        <a:rPr kumimoji="1" lang="ja-JP" altLang="en-US" sz="1100" dirty="0">
                          <a:latin typeface="メイリオ" panose="020B0604030504040204" pitchFamily="50" charset="-128"/>
                          <a:ea typeface="メイリオ" panose="020B0604030504040204" pitchFamily="50" charset="-128"/>
                        </a:rPr>
                        <a:t>ものづくり支援として、</a:t>
                      </a:r>
                      <a:r>
                        <a:rPr kumimoji="1" lang="en-US" altLang="ja-JP" sz="1100" dirty="0">
                          <a:latin typeface="メイリオ" panose="020B0604030504040204" pitchFamily="50" charset="-128"/>
                          <a:ea typeface="メイリオ" panose="020B0604030504040204" pitchFamily="50" charset="-128"/>
                        </a:rPr>
                        <a:t>10</a:t>
                      </a:r>
                      <a:r>
                        <a:rPr kumimoji="1" lang="ja-JP" altLang="en-US" sz="1100" dirty="0">
                          <a:latin typeface="メイリオ" panose="020B0604030504040204" pitchFamily="50" charset="-128"/>
                          <a:ea typeface="メイリオ" panose="020B0604030504040204" pitchFamily="50" charset="-128"/>
                        </a:rPr>
                        <a:t>者に最高</a:t>
                      </a:r>
                      <a:r>
                        <a:rPr kumimoji="1" lang="en-US" altLang="ja-JP" sz="1100" dirty="0">
                          <a:latin typeface="メイリオ" panose="020B0604030504040204" pitchFamily="50" charset="-128"/>
                          <a:ea typeface="メイリオ" panose="020B0604030504040204" pitchFamily="50" charset="-128"/>
                        </a:rPr>
                        <a:t>100</a:t>
                      </a:r>
                      <a:r>
                        <a:rPr kumimoji="1" lang="ja-JP" altLang="en-US" sz="1100" dirty="0">
                          <a:latin typeface="メイリオ" panose="020B0604030504040204" pitchFamily="50" charset="-128"/>
                          <a:ea typeface="メイリオ" panose="020B0604030504040204" pitchFamily="50" charset="-128"/>
                        </a:rPr>
                        <a:t>万円の助成を行う。</a:t>
                      </a:r>
                    </a:p>
                  </a:txBody>
                  <a:tcPr/>
                </a:tc>
                <a:tc>
                  <a:txBody>
                    <a:bodyPr/>
                    <a:lstStyle/>
                    <a:p>
                      <a:pPr algn="ctr"/>
                      <a:r>
                        <a:rPr kumimoji="1" lang="en-US" altLang="ja-JP" sz="1100" dirty="0">
                          <a:latin typeface="メイリオ" panose="020B0604030504040204" pitchFamily="50" charset="-128"/>
                          <a:ea typeface="メイリオ" panose="020B0604030504040204" pitchFamily="50" charset="-128"/>
                        </a:rPr>
                        <a:t>80</a:t>
                      </a:r>
                      <a:r>
                        <a:rPr kumimoji="1" lang="ja-JP" altLang="en-US" sz="1100" dirty="0">
                          <a:latin typeface="メイリオ" panose="020B0604030504040204" pitchFamily="50" charset="-128"/>
                          <a:ea typeface="メイリオ" panose="020B0604030504040204" pitchFamily="50" charset="-128"/>
                        </a:rPr>
                        <a:t>％</a:t>
                      </a:r>
                    </a:p>
                  </a:txBody>
                  <a:tcPr/>
                </a:tc>
                <a:tc>
                  <a:txBody>
                    <a:bodyPr/>
                    <a:lstStyle/>
                    <a:p>
                      <a:r>
                        <a:rPr kumimoji="1" lang="ja-JP" altLang="en-US" sz="1100" dirty="0">
                          <a:latin typeface="メイリオ" panose="020B0604030504040204" pitchFamily="50" charset="-128"/>
                          <a:ea typeface="メイリオ" panose="020B0604030504040204" pitchFamily="50" charset="-128"/>
                        </a:rPr>
                        <a:t>募集</a:t>
                      </a:r>
                      <a:r>
                        <a:rPr kumimoji="1" lang="en-US" altLang="ja-JP" sz="1100" dirty="0">
                          <a:latin typeface="メイリオ" panose="020B0604030504040204" pitchFamily="50" charset="-128"/>
                          <a:ea typeface="メイリオ" panose="020B0604030504040204" pitchFamily="50" charset="-128"/>
                        </a:rPr>
                        <a:t>10</a:t>
                      </a:r>
                      <a:r>
                        <a:rPr kumimoji="1" lang="ja-JP" altLang="en-US" sz="1100" dirty="0">
                          <a:latin typeface="メイリオ" panose="020B0604030504040204" pitchFamily="50" charset="-128"/>
                          <a:ea typeface="メイリオ" panose="020B0604030504040204" pitchFamily="50" charset="-128"/>
                        </a:rPr>
                        <a:t>者に対し</a:t>
                      </a:r>
                      <a:r>
                        <a:rPr kumimoji="1" lang="en-US" altLang="ja-JP" sz="1100" dirty="0">
                          <a:latin typeface="メイリオ" panose="020B0604030504040204" pitchFamily="50" charset="-128"/>
                          <a:ea typeface="メイリオ" panose="020B0604030504040204" pitchFamily="50" charset="-128"/>
                        </a:rPr>
                        <a:t>12</a:t>
                      </a:r>
                      <a:r>
                        <a:rPr kumimoji="1" lang="ja-JP" altLang="en-US" sz="1100" dirty="0">
                          <a:latin typeface="メイリオ" panose="020B0604030504040204" pitchFamily="50" charset="-128"/>
                          <a:ea typeface="メイリオ" panose="020B0604030504040204" pitchFamily="50" charset="-128"/>
                        </a:rPr>
                        <a:t>者応募したが、助成額総額に達しなかっため</a:t>
                      </a:r>
                      <a:r>
                        <a:rPr kumimoji="1" lang="en-US" altLang="ja-JP" sz="1100" dirty="0">
                          <a:latin typeface="メイリオ" panose="020B0604030504040204" pitchFamily="50" charset="-128"/>
                          <a:ea typeface="メイリオ" panose="020B0604030504040204" pitchFamily="50" charset="-128"/>
                        </a:rPr>
                        <a:t>12</a:t>
                      </a:r>
                      <a:r>
                        <a:rPr kumimoji="1" lang="ja-JP" altLang="en-US" sz="1100" dirty="0">
                          <a:latin typeface="メイリオ" panose="020B0604030504040204" pitchFamily="50" charset="-128"/>
                          <a:ea typeface="メイリオ" panose="020B0604030504040204" pitchFamily="50" charset="-128"/>
                        </a:rPr>
                        <a:t>者採択。内</a:t>
                      </a:r>
                      <a:r>
                        <a:rPr kumimoji="1" lang="en-US" altLang="ja-JP" sz="1100" dirty="0">
                          <a:latin typeface="メイリオ" panose="020B0604030504040204" pitchFamily="50" charset="-128"/>
                          <a:ea typeface="メイリオ" panose="020B0604030504040204" pitchFamily="50" charset="-128"/>
                        </a:rPr>
                        <a:t>8</a:t>
                      </a:r>
                      <a:r>
                        <a:rPr kumimoji="1" lang="ja-JP" altLang="en-US" sz="1100" dirty="0">
                          <a:latin typeface="メイリオ" panose="020B0604030504040204" pitchFamily="50" charset="-128"/>
                          <a:ea typeface="メイリオ" panose="020B0604030504040204" pitchFamily="50" charset="-128"/>
                        </a:rPr>
                        <a:t>者が計画完了。残り</a:t>
                      </a:r>
                      <a:r>
                        <a:rPr kumimoji="1" lang="en-US" altLang="ja-JP" sz="1100" dirty="0">
                          <a:latin typeface="メイリオ" panose="020B0604030504040204" pitchFamily="50" charset="-128"/>
                          <a:ea typeface="メイリオ" panose="020B0604030504040204" pitchFamily="50" charset="-128"/>
                        </a:rPr>
                        <a:t>4</a:t>
                      </a:r>
                      <a:r>
                        <a:rPr kumimoji="1" lang="ja-JP" altLang="en-US" sz="1100" dirty="0">
                          <a:latin typeface="メイリオ" panose="020B0604030504040204" pitchFamily="50" charset="-128"/>
                          <a:ea typeface="メイリオ" panose="020B0604030504040204" pitchFamily="50" charset="-128"/>
                        </a:rPr>
                        <a:t>者は予定通り</a:t>
                      </a:r>
                      <a:r>
                        <a:rPr kumimoji="1" lang="en-US" altLang="ja-JP" sz="1100" dirty="0">
                          <a:latin typeface="メイリオ" panose="020B0604030504040204" pitchFamily="50" charset="-128"/>
                          <a:ea typeface="メイリオ" panose="020B0604030504040204" pitchFamily="50" charset="-128"/>
                        </a:rPr>
                        <a:t>3</a:t>
                      </a:r>
                      <a:r>
                        <a:rPr kumimoji="1" lang="ja-JP" altLang="en-US" sz="1100" dirty="0">
                          <a:latin typeface="メイリオ" panose="020B0604030504040204" pitchFamily="50" charset="-128"/>
                          <a:ea typeface="メイリオ" panose="020B0604030504040204" pitchFamily="50" charset="-128"/>
                        </a:rPr>
                        <a:t>月始め完了予定。</a:t>
                      </a:r>
                    </a:p>
                  </a:txBody>
                  <a:tcPr/>
                </a:tc>
                <a:tc>
                  <a:txBody>
                    <a:bodyPr/>
                    <a:lstStyle/>
                    <a:p>
                      <a:r>
                        <a:rPr kumimoji="1" lang="ja-JP" altLang="en-US" sz="1100" dirty="0">
                          <a:latin typeface="メイリオ" panose="020B0604030504040204" pitchFamily="50" charset="-128"/>
                          <a:ea typeface="メイリオ" panose="020B0604030504040204" pitchFamily="50" charset="-128"/>
                        </a:rPr>
                        <a:t>遅れなく、計画通り完了する見込み。</a:t>
                      </a:r>
                    </a:p>
                  </a:txBody>
                  <a:tcPr/>
                </a:tc>
                <a:tc>
                  <a:txBody>
                    <a:bodyPr/>
                    <a:lstStyle/>
                    <a:p>
                      <a:r>
                        <a:rPr kumimoji="1" lang="ja-JP" altLang="en-US" sz="1100" dirty="0">
                          <a:latin typeface="メイリオ" panose="020B0604030504040204" pitchFamily="50" charset="-128"/>
                          <a:ea typeface="メイリオ" panose="020B0604030504040204" pitchFamily="50" charset="-128"/>
                        </a:rPr>
                        <a:t>来年度複数年度で申請予定</a:t>
                      </a:r>
                    </a:p>
                  </a:txBody>
                  <a:tcPr/>
                </a:tc>
                <a:extLst>
                  <a:ext uri="{0D108BD9-81ED-4DB2-BD59-A6C34878D82A}">
                    <a16:rowId xmlns:a16="http://schemas.microsoft.com/office/drawing/2014/main" val="1219965726"/>
                  </a:ext>
                </a:extLst>
              </a:tr>
              <a:tr h="442858">
                <a:tc>
                  <a:txBody>
                    <a:bodyPr/>
                    <a:lstStyle/>
                    <a:p>
                      <a:r>
                        <a:rPr kumimoji="1" lang="en-US" altLang="ja-JP" sz="1100" dirty="0">
                          <a:latin typeface="メイリオ" panose="020B0604030504040204" pitchFamily="50" charset="-128"/>
                          <a:ea typeface="メイリオ" panose="020B0604030504040204" pitchFamily="50" charset="-128"/>
                        </a:rPr>
                        <a:t>DX</a:t>
                      </a:r>
                      <a:r>
                        <a:rPr kumimoji="1" lang="ja-JP" altLang="en-US" sz="1100" dirty="0">
                          <a:latin typeface="メイリオ" panose="020B0604030504040204" pitchFamily="50" charset="-128"/>
                          <a:ea typeface="メイリオ" panose="020B0604030504040204" pitchFamily="50" charset="-128"/>
                        </a:rPr>
                        <a:t>実践セミナー開催事業</a:t>
                      </a:r>
                    </a:p>
                  </a:txBody>
                  <a:tcPr/>
                </a:tc>
                <a:tc>
                  <a:txBody>
                    <a:bodyPr/>
                    <a:lstStyle/>
                    <a:p>
                      <a:r>
                        <a:rPr kumimoji="1" lang="ja-JP" altLang="en-US" sz="1100" dirty="0">
                          <a:latin typeface="メイリオ" panose="020B0604030504040204" pitchFamily="50" charset="-128"/>
                          <a:ea typeface="メイリオ" panose="020B0604030504040204" pitchFamily="50" charset="-128"/>
                        </a:rPr>
                        <a:t>フリーターや個人事業者向けにスキルアップのためセミナーを実施する。セミナーのプログラムは</a:t>
                      </a:r>
                      <a:r>
                        <a:rPr kumimoji="1" lang="en-US" altLang="ja-JP" sz="1100" dirty="0">
                          <a:latin typeface="メイリオ" panose="020B0604030504040204" pitchFamily="50" charset="-128"/>
                          <a:ea typeface="メイリオ" panose="020B0604030504040204" pitchFamily="50" charset="-128"/>
                        </a:rPr>
                        <a:t>10</a:t>
                      </a:r>
                      <a:r>
                        <a:rPr kumimoji="1" lang="ja-JP" altLang="en-US" sz="1100" dirty="0">
                          <a:latin typeface="メイリオ" panose="020B0604030504040204" pitchFamily="50" charset="-128"/>
                          <a:ea typeface="メイリオ" panose="020B0604030504040204" pitchFamily="50" charset="-128"/>
                        </a:rPr>
                        <a:t>回を予定。</a:t>
                      </a:r>
                    </a:p>
                  </a:txBody>
                  <a:tcPr/>
                </a:tc>
                <a:tc>
                  <a:txBody>
                    <a:bodyPr/>
                    <a:lstStyle/>
                    <a:p>
                      <a:pPr algn="ctr"/>
                      <a:r>
                        <a:rPr kumimoji="1" lang="en-US" altLang="ja-JP" sz="1100" dirty="0">
                          <a:latin typeface="メイリオ" panose="020B0604030504040204" pitchFamily="50" charset="-128"/>
                          <a:ea typeface="メイリオ" panose="020B0604030504040204" pitchFamily="50" charset="-128"/>
                        </a:rPr>
                        <a:t>40</a:t>
                      </a:r>
                      <a:r>
                        <a:rPr kumimoji="1" lang="ja-JP" altLang="en-US" sz="1100" dirty="0">
                          <a:latin typeface="メイリオ" panose="020B0604030504040204" pitchFamily="50" charset="-128"/>
                          <a:ea typeface="メイリオ" panose="020B0604030504040204" pitchFamily="50" charset="-128"/>
                        </a:rPr>
                        <a:t>％</a:t>
                      </a:r>
                    </a:p>
                  </a:txBody>
                  <a:tcPr/>
                </a:tc>
                <a:tc>
                  <a:txBody>
                    <a:bodyPr/>
                    <a:lstStyle/>
                    <a:p>
                      <a:r>
                        <a:rPr kumimoji="1" lang="ja-JP" altLang="en-US" sz="1100" dirty="0">
                          <a:latin typeface="メイリオ" panose="020B0604030504040204" pitchFamily="50" charset="-128"/>
                          <a:ea typeface="メイリオ" panose="020B0604030504040204" pitchFamily="50" charset="-128"/>
                        </a:rPr>
                        <a:t>予定していた講師が新型コロナに感染したため、セミナーが１回実施できなかった。</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プログラムを</a:t>
                      </a:r>
                      <a:r>
                        <a:rPr kumimoji="1" lang="en-US" altLang="ja-JP" sz="1100" dirty="0">
                          <a:latin typeface="メイリオ" panose="020B0604030504040204" pitchFamily="50" charset="-128"/>
                          <a:ea typeface="メイリオ" panose="020B0604030504040204" pitchFamily="50" charset="-128"/>
                        </a:rPr>
                        <a:t>10</a:t>
                      </a:r>
                      <a:r>
                        <a:rPr kumimoji="1" lang="ja-JP" altLang="en-US" sz="1100" dirty="0">
                          <a:latin typeface="メイリオ" panose="020B0604030504040204" pitchFamily="50" charset="-128"/>
                          <a:ea typeface="メイリオ" panose="020B0604030504040204" pitchFamily="50" charset="-128"/>
                        </a:rPr>
                        <a:t>回から</a:t>
                      </a:r>
                      <a:r>
                        <a:rPr kumimoji="1" lang="en-US" altLang="ja-JP" sz="1100" dirty="0">
                          <a:latin typeface="メイリオ" panose="020B0604030504040204" pitchFamily="50" charset="-128"/>
                          <a:ea typeface="メイリオ" panose="020B0604030504040204" pitchFamily="50" charset="-128"/>
                        </a:rPr>
                        <a:t>9</a:t>
                      </a:r>
                      <a:r>
                        <a:rPr kumimoji="1" lang="ja-JP" altLang="en-US" sz="1100" dirty="0">
                          <a:latin typeface="メイリオ" panose="020B0604030504040204" pitchFamily="50" charset="-128"/>
                          <a:ea typeface="メイリオ" panose="020B0604030504040204" pitchFamily="50" charset="-128"/>
                        </a:rPr>
                        <a:t>回に変更して実施中。</a:t>
                      </a:r>
                    </a:p>
                  </a:txBody>
                  <a:tcPr/>
                </a:tc>
                <a:tc>
                  <a:txBody>
                    <a:bodyPr/>
                    <a:lstStyle/>
                    <a:p>
                      <a:r>
                        <a:rPr kumimoji="1" lang="ja-JP" altLang="en-US" sz="1100" dirty="0">
                          <a:latin typeface="メイリオ" panose="020B0604030504040204" pitchFamily="50" charset="-128"/>
                          <a:ea typeface="メイリオ" panose="020B0604030504040204" pitchFamily="50" charset="-128"/>
                        </a:rPr>
                        <a:t>残り</a:t>
                      </a:r>
                      <a:r>
                        <a:rPr kumimoji="1" lang="en-US" altLang="ja-JP" sz="1100" dirty="0">
                          <a:latin typeface="メイリオ" panose="020B0604030504040204" pitchFamily="50" charset="-128"/>
                          <a:ea typeface="メイリオ" panose="020B0604030504040204" pitchFamily="50" charset="-128"/>
                        </a:rPr>
                        <a:t>6</a:t>
                      </a:r>
                      <a:r>
                        <a:rPr kumimoji="1" lang="ja-JP" altLang="en-US" sz="1100" dirty="0">
                          <a:latin typeface="メイリオ" panose="020B0604030504040204" pitchFamily="50" charset="-128"/>
                          <a:ea typeface="メイリオ" panose="020B0604030504040204" pitchFamily="50" charset="-128"/>
                        </a:rPr>
                        <a:t>回を予定通り実施できる見込み。</a:t>
                      </a:r>
                    </a:p>
                  </a:txBody>
                  <a:tcPr/>
                </a:tc>
                <a:tc>
                  <a:txBody>
                    <a:bodyPr/>
                    <a:lstStyle/>
                    <a:p>
                      <a:pPr marL="0" marR="0" lvl="0" indent="0" algn="l" defTabSz="1007943" rtl="0" eaLnBrk="1" fontAlgn="auto" latinLnBrk="0" hangingPunct="1">
                        <a:lnSpc>
                          <a:spcPct val="100000"/>
                        </a:lnSpc>
                        <a:spcBef>
                          <a:spcPts val="0"/>
                        </a:spcBef>
                        <a:spcAft>
                          <a:spcPts val="0"/>
                        </a:spcAft>
                        <a:buClrTx/>
                        <a:buSzTx/>
                        <a:buFontTx/>
                        <a:buNone/>
                        <a:tabLst/>
                        <a:defRPr/>
                      </a:pPr>
                      <a:r>
                        <a:rPr kumimoji="1" lang="ja-JP" altLang="en-US" sz="1100" dirty="0">
                          <a:latin typeface="メイリオ" panose="020B0604030504040204" pitchFamily="50" charset="-128"/>
                          <a:ea typeface="メイリオ" panose="020B0604030504040204" pitchFamily="50" charset="-128"/>
                        </a:rPr>
                        <a:t>来年度複数年度で申請予定</a:t>
                      </a:r>
                    </a:p>
                    <a:p>
                      <a:endParaRPr kumimoji="1" lang="ja-JP" altLang="en-US" sz="1100" dirty="0">
                        <a:latin typeface="メイリオ" panose="020B0604030504040204" pitchFamily="50" charset="-128"/>
                        <a:ea typeface="メイリオ" panose="020B0604030504040204" pitchFamily="50" charset="-128"/>
                      </a:endParaRPr>
                    </a:p>
                  </a:txBody>
                  <a:tcPr/>
                </a:tc>
                <a:extLst>
                  <a:ext uri="{0D108BD9-81ED-4DB2-BD59-A6C34878D82A}">
                    <a16:rowId xmlns:a16="http://schemas.microsoft.com/office/drawing/2014/main" val="1919125580"/>
                  </a:ext>
                </a:extLst>
              </a:tr>
              <a:tr h="349133">
                <a:tc>
                  <a:txBody>
                    <a:bodyPr/>
                    <a:lstStyle/>
                    <a:p>
                      <a:r>
                        <a:rPr kumimoji="1" lang="ja-JP" altLang="en-US" sz="1100" dirty="0">
                          <a:latin typeface="メイリオ" panose="020B0604030504040204" pitchFamily="50" charset="-128"/>
                          <a:ea typeface="メイリオ" panose="020B0604030504040204" pitchFamily="50" charset="-128"/>
                        </a:rPr>
                        <a:t>バイヤー商談会</a:t>
                      </a:r>
                    </a:p>
                  </a:txBody>
                  <a:tcPr/>
                </a:tc>
                <a:tc>
                  <a:txBody>
                    <a:bodyPr/>
                    <a:lstStyle/>
                    <a:p>
                      <a:r>
                        <a:rPr kumimoji="1" lang="ja-JP" altLang="en-US" sz="1100" dirty="0">
                          <a:latin typeface="メイリオ" panose="020B0604030504040204" pitchFamily="50" charset="-128"/>
                          <a:ea typeface="メイリオ" panose="020B0604030504040204" pitchFamily="50" charset="-128"/>
                        </a:rPr>
                        <a:t>食のバイヤー商談会を２回実施予定。</a:t>
                      </a:r>
                      <a:r>
                        <a:rPr kumimoji="1" lang="en-US" altLang="ja-JP" sz="1100" dirty="0">
                          <a:latin typeface="メイリオ" panose="020B0604030504040204" pitchFamily="50" charset="-128"/>
                          <a:ea typeface="メイリオ" panose="020B0604030504040204" pitchFamily="50" charset="-128"/>
                        </a:rPr>
                        <a:t>1</a:t>
                      </a:r>
                      <a:r>
                        <a:rPr kumimoji="1" lang="ja-JP" altLang="en-US" sz="1100" dirty="0">
                          <a:latin typeface="メイリオ" panose="020B0604030504040204" pitchFamily="50" charset="-128"/>
                          <a:ea typeface="メイリオ" panose="020B0604030504040204" pitchFamily="50" charset="-128"/>
                        </a:rPr>
                        <a:t>回目は</a:t>
                      </a:r>
                      <a:r>
                        <a:rPr kumimoji="1" lang="en-US" altLang="ja-JP" sz="1100" dirty="0">
                          <a:latin typeface="メイリオ" panose="020B0604030504040204" pitchFamily="50" charset="-128"/>
                          <a:ea typeface="メイリオ" panose="020B0604030504040204" pitchFamily="50" charset="-128"/>
                        </a:rPr>
                        <a:t>8</a:t>
                      </a:r>
                      <a:r>
                        <a:rPr kumimoji="1" lang="ja-JP" altLang="en-US" sz="1100" dirty="0">
                          <a:latin typeface="メイリオ" panose="020B0604030504040204" pitchFamily="50" charset="-128"/>
                          <a:ea typeface="メイリオ" panose="020B0604030504040204" pitchFamily="50" charset="-128"/>
                        </a:rPr>
                        <a:t>月実施、</a:t>
                      </a:r>
                      <a:r>
                        <a:rPr kumimoji="1" lang="en-US" altLang="ja-JP" sz="1100" dirty="0">
                          <a:latin typeface="メイリオ" panose="020B0604030504040204" pitchFamily="50" charset="-128"/>
                          <a:ea typeface="メイリオ" panose="020B0604030504040204" pitchFamily="50" charset="-128"/>
                        </a:rPr>
                        <a:t>2</a:t>
                      </a:r>
                      <a:r>
                        <a:rPr kumimoji="1" lang="ja-JP" altLang="en-US" sz="1100" dirty="0">
                          <a:latin typeface="メイリオ" panose="020B0604030504040204" pitchFamily="50" charset="-128"/>
                          <a:ea typeface="メイリオ" panose="020B0604030504040204" pitchFamily="50" charset="-128"/>
                        </a:rPr>
                        <a:t>回目は</a:t>
                      </a:r>
                      <a:r>
                        <a:rPr kumimoji="1" lang="en-US" altLang="ja-JP" sz="1100" dirty="0">
                          <a:latin typeface="メイリオ" panose="020B0604030504040204" pitchFamily="50" charset="-128"/>
                          <a:ea typeface="メイリオ" panose="020B0604030504040204" pitchFamily="50" charset="-128"/>
                        </a:rPr>
                        <a:t>1</a:t>
                      </a:r>
                      <a:r>
                        <a:rPr kumimoji="1" lang="ja-JP" altLang="en-US" sz="1100" dirty="0">
                          <a:latin typeface="メイリオ" panose="020B0604030504040204" pitchFamily="50" charset="-128"/>
                          <a:ea typeface="メイリオ" panose="020B0604030504040204" pitchFamily="50" charset="-128"/>
                        </a:rPr>
                        <a:t>月実施予定。</a:t>
                      </a:r>
                    </a:p>
                  </a:txBody>
                  <a:tcPr/>
                </a:tc>
                <a:tc>
                  <a:txBody>
                    <a:bodyPr/>
                    <a:lstStyle/>
                    <a:p>
                      <a:pPr algn="ctr"/>
                      <a:r>
                        <a:rPr kumimoji="1" lang="en-US" altLang="ja-JP" sz="1100" dirty="0">
                          <a:latin typeface="メイリオ" panose="020B0604030504040204" pitchFamily="50" charset="-128"/>
                          <a:ea typeface="メイリオ" panose="020B0604030504040204" pitchFamily="50" charset="-128"/>
                        </a:rPr>
                        <a:t>50</a:t>
                      </a:r>
                      <a:r>
                        <a:rPr kumimoji="1" lang="ja-JP" altLang="en-US" sz="1100" dirty="0">
                          <a:latin typeface="メイリオ" panose="020B0604030504040204" pitchFamily="50" charset="-128"/>
                          <a:ea typeface="メイリオ" panose="020B0604030504040204" pitchFamily="50" charset="-128"/>
                        </a:rPr>
                        <a:t>％</a:t>
                      </a:r>
                    </a:p>
                  </a:txBody>
                  <a:tcPr/>
                </a:tc>
                <a:tc>
                  <a:txBody>
                    <a:bodyPr/>
                    <a:lstStyle/>
                    <a:p>
                      <a:r>
                        <a:rPr kumimoji="1" lang="en-US" altLang="ja-JP" sz="1100" dirty="0">
                          <a:latin typeface="メイリオ" panose="020B0604030504040204" pitchFamily="50" charset="-128"/>
                          <a:ea typeface="メイリオ" panose="020B0604030504040204" pitchFamily="50" charset="-128"/>
                        </a:rPr>
                        <a:t>1</a:t>
                      </a:r>
                      <a:r>
                        <a:rPr kumimoji="1" lang="ja-JP" altLang="en-US" sz="1100" dirty="0">
                          <a:latin typeface="メイリオ" panose="020B0604030504040204" pitchFamily="50" charset="-128"/>
                          <a:ea typeface="メイリオ" panose="020B0604030504040204" pitchFamily="50" charset="-128"/>
                        </a:rPr>
                        <a:t>回目は、県内の発注</a:t>
                      </a:r>
                      <a:r>
                        <a:rPr kumimoji="1" lang="en-US" altLang="ja-JP" sz="1100" dirty="0">
                          <a:latin typeface="メイリオ" panose="020B0604030504040204" pitchFamily="50" charset="-128"/>
                          <a:ea typeface="メイリオ" panose="020B0604030504040204" pitchFamily="50" charset="-128"/>
                        </a:rPr>
                        <a:t>10</a:t>
                      </a:r>
                      <a:r>
                        <a:rPr kumimoji="1" lang="ja-JP" altLang="en-US" sz="1100" dirty="0">
                          <a:latin typeface="メイリオ" panose="020B0604030504040204" pitchFamily="50" charset="-128"/>
                          <a:ea typeface="メイリオ" panose="020B0604030504040204" pitchFamily="50" charset="-128"/>
                        </a:rPr>
                        <a:t>者、バイヤー</a:t>
                      </a:r>
                      <a:r>
                        <a:rPr kumimoji="1" lang="en-US" altLang="ja-JP" sz="1100" dirty="0">
                          <a:latin typeface="メイリオ" panose="020B0604030504040204" pitchFamily="50" charset="-128"/>
                          <a:ea typeface="メイリオ" panose="020B0604030504040204" pitchFamily="50" charset="-128"/>
                        </a:rPr>
                        <a:t>3</a:t>
                      </a:r>
                      <a:r>
                        <a:rPr kumimoji="1" lang="ja-JP" altLang="en-US" sz="1100" dirty="0">
                          <a:latin typeface="メイリオ" panose="020B0604030504040204" pitchFamily="50" charset="-128"/>
                          <a:ea typeface="メイリオ" panose="020B0604030504040204" pitchFamily="50" charset="-128"/>
                        </a:rPr>
                        <a:t>者で実施。商談</a:t>
                      </a:r>
                      <a:r>
                        <a:rPr kumimoji="1" lang="en-US" altLang="ja-JP" sz="1100" dirty="0">
                          <a:latin typeface="メイリオ" panose="020B0604030504040204" pitchFamily="50" charset="-128"/>
                          <a:ea typeface="メイリオ" panose="020B0604030504040204" pitchFamily="50" charset="-128"/>
                        </a:rPr>
                        <a:t>15</a:t>
                      </a:r>
                      <a:r>
                        <a:rPr kumimoji="1" lang="ja-JP" altLang="en-US" sz="1100" dirty="0">
                          <a:latin typeface="メイリオ" panose="020B0604030504040204" pitchFamily="50" charset="-128"/>
                          <a:ea typeface="メイリオ" panose="020B0604030504040204" pitchFamily="50" charset="-128"/>
                        </a:rPr>
                        <a:t>件、成立</a:t>
                      </a:r>
                      <a:r>
                        <a:rPr kumimoji="1" lang="en-US" altLang="ja-JP" sz="1100" dirty="0">
                          <a:latin typeface="メイリオ" panose="020B0604030504040204" pitchFamily="50" charset="-128"/>
                          <a:ea typeface="メイリオ" panose="020B0604030504040204" pitchFamily="50" charset="-128"/>
                        </a:rPr>
                        <a:t>2</a:t>
                      </a:r>
                      <a:r>
                        <a:rPr kumimoji="1" lang="ja-JP" altLang="en-US" sz="1100" dirty="0">
                          <a:latin typeface="メイリオ" panose="020B0604030504040204" pitchFamily="50" charset="-128"/>
                          <a:ea typeface="メイリオ" panose="020B0604030504040204" pitchFamily="50" charset="-128"/>
                        </a:rPr>
                        <a:t>件。</a:t>
                      </a:r>
                      <a:endParaRPr kumimoji="1" lang="en-US" altLang="ja-JP" sz="1100" dirty="0">
                        <a:latin typeface="メイリオ" panose="020B0604030504040204" pitchFamily="50" charset="-128"/>
                        <a:ea typeface="メイリオ" panose="020B0604030504040204" pitchFamily="50" charset="-128"/>
                      </a:endParaRPr>
                    </a:p>
                    <a:p>
                      <a:r>
                        <a:rPr kumimoji="1" lang="en-US" altLang="ja-JP" sz="1100" dirty="0">
                          <a:latin typeface="メイリオ" panose="020B0604030504040204" pitchFamily="50" charset="-128"/>
                          <a:ea typeface="メイリオ" panose="020B0604030504040204" pitchFamily="50" charset="-128"/>
                        </a:rPr>
                        <a:t>2</a:t>
                      </a:r>
                      <a:r>
                        <a:rPr kumimoji="1" lang="ja-JP" altLang="en-US" sz="1100" dirty="0">
                          <a:latin typeface="メイリオ" panose="020B0604030504040204" pitchFamily="50" charset="-128"/>
                          <a:ea typeface="メイリオ" panose="020B0604030504040204" pitchFamily="50" charset="-128"/>
                        </a:rPr>
                        <a:t>回目の準備中、バイヤーが集まらない。</a:t>
                      </a:r>
                    </a:p>
                  </a:txBody>
                  <a:tcPr/>
                </a:tc>
                <a:tc>
                  <a:txBody>
                    <a:bodyPr/>
                    <a:lstStyle/>
                    <a:p>
                      <a:r>
                        <a:rPr kumimoji="1" lang="ja-JP" altLang="en-US" sz="1100" dirty="0">
                          <a:latin typeface="メイリオ" panose="020B0604030504040204" pitchFamily="50" charset="-128"/>
                          <a:ea typeface="メイリオ" panose="020B0604030504040204" pitchFamily="50" charset="-128"/>
                        </a:rPr>
                        <a:t>実施予定日が他の展示会と同じであり、バイヤーが決まらない場合には、中止を検討する。</a:t>
                      </a:r>
                    </a:p>
                  </a:txBody>
                  <a:tcPr/>
                </a:tc>
                <a:tc>
                  <a:txBody>
                    <a:bodyPr/>
                    <a:lstStyle/>
                    <a:p>
                      <a:pPr marL="0" marR="0" lvl="0" indent="0" algn="l" defTabSz="1007943" rtl="0" eaLnBrk="1" fontAlgn="auto" latinLnBrk="0" hangingPunct="1">
                        <a:lnSpc>
                          <a:spcPct val="100000"/>
                        </a:lnSpc>
                        <a:spcBef>
                          <a:spcPts val="0"/>
                        </a:spcBef>
                        <a:spcAft>
                          <a:spcPts val="0"/>
                        </a:spcAft>
                        <a:buClrTx/>
                        <a:buSzTx/>
                        <a:buFontTx/>
                        <a:buNone/>
                        <a:tabLst/>
                        <a:defRPr/>
                      </a:pPr>
                      <a:r>
                        <a:rPr kumimoji="1" lang="ja-JP" altLang="en-US" sz="1100" dirty="0">
                          <a:latin typeface="メイリオ" panose="020B0604030504040204" pitchFamily="50" charset="-128"/>
                          <a:ea typeface="メイリオ" panose="020B0604030504040204" pitchFamily="50" charset="-128"/>
                        </a:rPr>
                        <a:t>来年度申請未定。</a:t>
                      </a:r>
                    </a:p>
                  </a:txBody>
                  <a:tcPr/>
                </a:tc>
                <a:extLst>
                  <a:ext uri="{0D108BD9-81ED-4DB2-BD59-A6C34878D82A}">
                    <a16:rowId xmlns:a16="http://schemas.microsoft.com/office/drawing/2014/main" val="637400644"/>
                  </a:ext>
                </a:extLst>
              </a:tr>
              <a:tr h="349133">
                <a:tc>
                  <a:txBody>
                    <a:bodyPr/>
                    <a:lstStyle/>
                    <a:p>
                      <a:r>
                        <a:rPr kumimoji="1" lang="en-US" altLang="ja-JP" sz="1100" dirty="0">
                          <a:latin typeface="メイリオ" panose="020B0604030504040204" pitchFamily="50" charset="-128"/>
                          <a:ea typeface="メイリオ" panose="020B0604030504040204" pitchFamily="50" charset="-128"/>
                        </a:rPr>
                        <a:t>A</a:t>
                      </a:r>
                      <a:r>
                        <a:rPr kumimoji="1" lang="ja-JP" altLang="en-US" sz="1100" dirty="0">
                          <a:latin typeface="メイリオ" panose="020B0604030504040204" pitchFamily="50" charset="-128"/>
                          <a:ea typeface="メイリオ" panose="020B0604030504040204" pitchFamily="50" charset="-128"/>
                        </a:rPr>
                        <a:t>展示会出展</a:t>
                      </a:r>
                    </a:p>
                  </a:txBody>
                  <a:tcPr/>
                </a:tc>
                <a:tc>
                  <a:txBody>
                    <a:bodyPr/>
                    <a:lstStyle/>
                    <a:p>
                      <a:r>
                        <a:rPr kumimoji="1" lang="en-US" altLang="ja-JP" sz="1100" dirty="0">
                          <a:latin typeface="メイリオ" panose="020B0604030504040204" pitchFamily="50" charset="-128"/>
                          <a:ea typeface="メイリオ" panose="020B0604030504040204" pitchFamily="50" charset="-128"/>
                        </a:rPr>
                        <a:t>A</a:t>
                      </a:r>
                      <a:r>
                        <a:rPr kumimoji="1" lang="ja-JP" altLang="en-US" sz="1100" dirty="0">
                          <a:latin typeface="メイリオ" panose="020B0604030504040204" pitchFamily="50" charset="-128"/>
                          <a:ea typeface="メイリオ" panose="020B0604030504040204" pitchFamily="50" charset="-128"/>
                        </a:rPr>
                        <a:t>展示会に協会のブースを作り、商品を展示するとともに、商談スペースを設ける。募集は</a:t>
                      </a:r>
                      <a:r>
                        <a:rPr kumimoji="1" lang="en-US" altLang="ja-JP" sz="1100" dirty="0">
                          <a:latin typeface="メイリオ" panose="020B0604030504040204" pitchFamily="50" charset="-128"/>
                          <a:ea typeface="メイリオ" panose="020B0604030504040204" pitchFamily="50" charset="-128"/>
                        </a:rPr>
                        <a:t>10</a:t>
                      </a:r>
                      <a:r>
                        <a:rPr kumimoji="1" lang="ja-JP" altLang="en-US" sz="1100" dirty="0">
                          <a:latin typeface="メイリオ" panose="020B0604030504040204" pitchFamily="50" charset="-128"/>
                          <a:ea typeface="メイリオ" panose="020B0604030504040204" pitchFamily="50" charset="-128"/>
                        </a:rPr>
                        <a:t>社の予定。</a:t>
                      </a:r>
                    </a:p>
                  </a:txBody>
                  <a:tcPr/>
                </a:tc>
                <a:tc>
                  <a:txBody>
                    <a:bodyPr/>
                    <a:lstStyle/>
                    <a:p>
                      <a:pPr algn="ctr"/>
                      <a:r>
                        <a:rPr kumimoji="1" lang="en-US" altLang="ja-JP" sz="1100" dirty="0">
                          <a:latin typeface="メイリオ" panose="020B0604030504040204" pitchFamily="50" charset="-128"/>
                          <a:ea typeface="メイリオ" panose="020B0604030504040204" pitchFamily="50" charset="-128"/>
                        </a:rPr>
                        <a:t>70</a:t>
                      </a:r>
                      <a:r>
                        <a:rPr kumimoji="1" lang="ja-JP" altLang="en-US" sz="1100" dirty="0">
                          <a:latin typeface="メイリオ" panose="020B0604030504040204" pitchFamily="50" charset="-128"/>
                          <a:ea typeface="メイリオ" panose="020B0604030504040204" pitchFamily="50" charset="-128"/>
                        </a:rPr>
                        <a:t>％</a:t>
                      </a:r>
                    </a:p>
                  </a:txBody>
                  <a:tcPr/>
                </a:tc>
                <a:tc>
                  <a:txBody>
                    <a:bodyPr/>
                    <a:lstStyle/>
                    <a:p>
                      <a:r>
                        <a:rPr kumimoji="1" lang="ja-JP" altLang="en-US" sz="1100" dirty="0">
                          <a:latin typeface="メイリオ" panose="020B0604030504040204" pitchFamily="50" charset="-128"/>
                          <a:ea typeface="メイリオ" panose="020B0604030504040204" pitchFamily="50" charset="-128"/>
                        </a:rPr>
                        <a:t>展示</a:t>
                      </a:r>
                      <a:r>
                        <a:rPr kumimoji="1" lang="en-US" altLang="ja-JP" sz="1100" dirty="0">
                          <a:latin typeface="メイリオ" panose="020B0604030504040204" pitchFamily="50" charset="-128"/>
                          <a:ea typeface="メイリオ" panose="020B0604030504040204" pitchFamily="50" charset="-128"/>
                        </a:rPr>
                        <a:t>10</a:t>
                      </a:r>
                      <a:r>
                        <a:rPr kumimoji="1" lang="ja-JP" altLang="en-US" sz="1100" dirty="0">
                          <a:latin typeface="メイリオ" panose="020B0604030504040204" pitchFamily="50" charset="-128"/>
                          <a:ea typeface="メイリオ" panose="020B0604030504040204" pitchFamily="50" charset="-128"/>
                        </a:rPr>
                        <a:t>者決定、</a:t>
                      </a:r>
                      <a:r>
                        <a:rPr kumimoji="1" lang="en-US" altLang="ja-JP" sz="1100" dirty="0">
                          <a:latin typeface="メイリオ" panose="020B0604030504040204" pitchFamily="50" charset="-128"/>
                          <a:ea typeface="メイリオ" panose="020B0604030504040204" pitchFamily="50" charset="-128"/>
                        </a:rPr>
                        <a:t>10</a:t>
                      </a:r>
                      <a:r>
                        <a:rPr kumimoji="1" lang="ja-JP" altLang="en-US" sz="1100" dirty="0">
                          <a:latin typeface="メイリオ" panose="020B0604030504040204" pitchFamily="50" charset="-128"/>
                          <a:ea typeface="メイリオ" panose="020B0604030504040204" pitchFamily="50" charset="-128"/>
                        </a:rPr>
                        <a:t>者は商品の選択中。ブース装飾の業者を選定中。当初日程から</a:t>
                      </a:r>
                      <a:r>
                        <a:rPr kumimoji="1" lang="en-US" altLang="ja-JP" sz="1100" dirty="0">
                          <a:latin typeface="メイリオ" panose="020B0604030504040204" pitchFamily="50" charset="-128"/>
                          <a:ea typeface="メイリオ" panose="020B0604030504040204" pitchFamily="50" charset="-128"/>
                        </a:rPr>
                        <a:t>20</a:t>
                      </a:r>
                      <a:r>
                        <a:rPr kumimoji="1" lang="ja-JP" altLang="en-US" sz="1100" dirty="0">
                          <a:latin typeface="メイリオ" panose="020B0604030504040204" pitchFamily="50" charset="-128"/>
                          <a:ea typeface="メイリオ" panose="020B0604030504040204" pitchFamily="50" charset="-128"/>
                        </a:rPr>
                        <a:t>日遅れ気味。ブース装飾は昨年度暗く見づらいとのことから、今年度は明るくする予定。</a:t>
                      </a:r>
                    </a:p>
                  </a:txBody>
                  <a:tcPr/>
                </a:tc>
                <a:tc>
                  <a:txBody>
                    <a:bodyPr/>
                    <a:lstStyle/>
                    <a:p>
                      <a:r>
                        <a:rPr kumimoji="1" lang="ja-JP" altLang="en-US" sz="1100" dirty="0">
                          <a:latin typeface="メイリオ" panose="020B0604030504040204" pitchFamily="50" charset="-128"/>
                          <a:ea typeface="メイリオ" panose="020B0604030504040204" pitchFamily="50" charset="-128"/>
                        </a:rPr>
                        <a:t>予定通りに完了見込み。</a:t>
                      </a:r>
                    </a:p>
                  </a:txBody>
                  <a:tcPr/>
                </a:tc>
                <a:tc>
                  <a:txBody>
                    <a:bodyPr/>
                    <a:lstStyle/>
                    <a:p>
                      <a:pPr marL="0" marR="0" lvl="0" indent="0" algn="l" defTabSz="1007943" rtl="0" eaLnBrk="1" fontAlgn="auto" latinLnBrk="0" hangingPunct="1">
                        <a:lnSpc>
                          <a:spcPct val="100000"/>
                        </a:lnSpc>
                        <a:spcBef>
                          <a:spcPts val="0"/>
                        </a:spcBef>
                        <a:spcAft>
                          <a:spcPts val="0"/>
                        </a:spcAft>
                        <a:buClrTx/>
                        <a:buSzTx/>
                        <a:buFontTx/>
                        <a:buNone/>
                        <a:tabLst/>
                        <a:defRPr/>
                      </a:pPr>
                      <a:r>
                        <a:rPr kumimoji="1" lang="ja-JP" altLang="en-US" sz="1100" dirty="0">
                          <a:latin typeface="メイリオ" panose="020B0604030504040204" pitchFamily="50" charset="-128"/>
                          <a:ea typeface="メイリオ" panose="020B0604030504040204" pitchFamily="50" charset="-128"/>
                        </a:rPr>
                        <a:t>来年度複数年度で申請予定</a:t>
                      </a:r>
                    </a:p>
                    <a:p>
                      <a:endParaRPr kumimoji="1" lang="ja-JP" altLang="en-US" sz="1100" dirty="0">
                        <a:latin typeface="メイリオ" panose="020B0604030504040204" pitchFamily="50" charset="-128"/>
                        <a:ea typeface="メイリオ" panose="020B0604030504040204" pitchFamily="50" charset="-128"/>
                      </a:endParaRPr>
                    </a:p>
                  </a:txBody>
                  <a:tcPr/>
                </a:tc>
                <a:extLst>
                  <a:ext uri="{0D108BD9-81ED-4DB2-BD59-A6C34878D82A}">
                    <a16:rowId xmlns:a16="http://schemas.microsoft.com/office/drawing/2014/main" val="1565150046"/>
                  </a:ext>
                </a:extLst>
              </a:tr>
            </a:tbl>
          </a:graphicData>
        </a:graphic>
      </p:graphicFrame>
      <p:sp>
        <p:nvSpPr>
          <p:cNvPr id="2" name="テキスト ボックス 1">
            <a:extLst>
              <a:ext uri="{FF2B5EF4-FFF2-40B4-BE49-F238E27FC236}">
                <a16:creationId xmlns:a16="http://schemas.microsoft.com/office/drawing/2014/main" id="{BE4D2E60-EE04-B67B-1A3D-2F85D55CCCF2}"/>
              </a:ext>
            </a:extLst>
          </p:cNvPr>
          <p:cNvSpPr txBox="1"/>
          <p:nvPr/>
        </p:nvSpPr>
        <p:spPr>
          <a:xfrm>
            <a:off x="144780" y="139913"/>
            <a:ext cx="3236784" cy="307777"/>
          </a:xfrm>
          <a:prstGeom prst="rect">
            <a:avLst/>
          </a:prstGeom>
          <a:noFill/>
        </p:spPr>
        <p:txBody>
          <a:bodyPr wrap="none" rtlCol="0">
            <a:spAutoFit/>
          </a:bodyPr>
          <a:lstStyle/>
          <a:p>
            <a:r>
              <a:rPr kumimoji="1" lang="ja-JP" altLang="en-US" sz="1400" dirty="0">
                <a:latin typeface="メイリオ" panose="020B0604030504040204" pitchFamily="50" charset="-128"/>
                <a:ea typeface="メイリオ" panose="020B0604030504040204" pitchFamily="50" charset="-128"/>
              </a:rPr>
              <a:t>（様式第１４－２進捗報告ポンチ絵）</a:t>
            </a:r>
          </a:p>
        </p:txBody>
      </p:sp>
      <p:sp>
        <p:nvSpPr>
          <p:cNvPr id="3" name="四角形: 角を丸くする 2">
            <a:extLst>
              <a:ext uri="{FF2B5EF4-FFF2-40B4-BE49-F238E27FC236}">
                <a16:creationId xmlns:a16="http://schemas.microsoft.com/office/drawing/2014/main" id="{0D774335-E0C4-DEF4-C0EB-1639E5FA3F38}"/>
              </a:ext>
            </a:extLst>
          </p:cNvPr>
          <p:cNvSpPr/>
          <p:nvPr/>
        </p:nvSpPr>
        <p:spPr>
          <a:xfrm>
            <a:off x="7420164" y="52858"/>
            <a:ext cx="3225280" cy="394832"/>
          </a:xfrm>
          <a:prstGeom prst="roundRect">
            <a:avLst/>
          </a:prstGeom>
          <a:solidFill>
            <a:srgbClr val="FF0000"/>
          </a:solid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dirty="0">
                <a:latin typeface="メイリオ" panose="020B0604030504040204" pitchFamily="50" charset="-128"/>
                <a:ea typeface="メイリオ" panose="020B0604030504040204" pitchFamily="50" charset="-128"/>
              </a:rPr>
              <a:t>進捗報告記載例</a:t>
            </a:r>
          </a:p>
        </p:txBody>
      </p:sp>
      <p:sp>
        <p:nvSpPr>
          <p:cNvPr id="6" name="吹き出し: 角を丸めた四角形 5">
            <a:extLst>
              <a:ext uri="{FF2B5EF4-FFF2-40B4-BE49-F238E27FC236}">
                <a16:creationId xmlns:a16="http://schemas.microsoft.com/office/drawing/2014/main" id="{AB22166B-B621-DD47-3BE6-4A6A9DBCA9E0}"/>
              </a:ext>
            </a:extLst>
          </p:cNvPr>
          <p:cNvSpPr/>
          <p:nvPr/>
        </p:nvSpPr>
        <p:spPr>
          <a:xfrm>
            <a:off x="4633073" y="5071960"/>
            <a:ext cx="2787091" cy="777437"/>
          </a:xfrm>
          <a:prstGeom prst="wedgeRoundRectCallout">
            <a:avLst>
              <a:gd name="adj1" fmla="val -95659"/>
              <a:gd name="adj2" fmla="val 64378"/>
              <a:gd name="adj3" fmla="val 16667"/>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1600" dirty="0">
                <a:latin typeface="メイリオ" panose="020B0604030504040204" pitchFamily="50" charset="-128"/>
                <a:ea typeface="メイリオ" panose="020B0604030504040204" pitchFamily="50" charset="-128"/>
              </a:rPr>
              <a:t>申請時の「事業</a:t>
            </a:r>
            <a:r>
              <a:rPr kumimoji="1" lang="en-US" altLang="ja-JP" sz="1600" dirty="0">
                <a:latin typeface="メイリオ" panose="020B0604030504040204" pitchFamily="50" charset="-128"/>
                <a:ea typeface="メイリオ" panose="020B0604030504040204" pitchFamily="50" charset="-128"/>
              </a:rPr>
              <a:t>(</a:t>
            </a:r>
            <a:r>
              <a:rPr kumimoji="1" lang="ja-JP" altLang="en-US" sz="1600" dirty="0">
                <a:latin typeface="メイリオ" panose="020B0604030504040204" pitchFamily="50" charset="-128"/>
                <a:ea typeface="メイリオ" panose="020B0604030504040204" pitchFamily="50" charset="-128"/>
              </a:rPr>
              <a:t>手段</a:t>
            </a:r>
            <a:r>
              <a:rPr kumimoji="1" lang="en-US" altLang="ja-JP" sz="1600" dirty="0">
                <a:latin typeface="メイリオ" panose="020B0604030504040204" pitchFamily="50" charset="-128"/>
                <a:ea typeface="メイリオ" panose="020B0604030504040204" pitchFamily="50" charset="-128"/>
              </a:rPr>
              <a:t>)</a:t>
            </a:r>
            <a:r>
              <a:rPr kumimoji="1" lang="ja-JP" altLang="en-US" sz="1600" dirty="0">
                <a:latin typeface="メイリオ" panose="020B0604030504040204" pitchFamily="50" charset="-128"/>
                <a:ea typeface="メイリオ" panose="020B0604030504040204" pitchFamily="50" charset="-128"/>
              </a:rPr>
              <a:t>の結果」と対比して記載してください。</a:t>
            </a:r>
            <a:endParaRPr kumimoji="1" lang="en-US" altLang="ja-JP" sz="1600" dirty="0">
              <a:latin typeface="メイリオ" panose="020B0604030504040204" pitchFamily="50" charset="-128"/>
              <a:ea typeface="メイリオ" panose="020B0604030504040204" pitchFamily="50" charset="-128"/>
            </a:endParaRPr>
          </a:p>
        </p:txBody>
      </p:sp>
      <p:sp>
        <p:nvSpPr>
          <p:cNvPr id="8" name="吹き出し: 角を丸めた四角形 7">
            <a:extLst>
              <a:ext uri="{FF2B5EF4-FFF2-40B4-BE49-F238E27FC236}">
                <a16:creationId xmlns:a16="http://schemas.microsoft.com/office/drawing/2014/main" id="{A936ACA7-D31A-A243-4511-58082FC20CA6}"/>
              </a:ext>
            </a:extLst>
          </p:cNvPr>
          <p:cNvSpPr/>
          <p:nvPr/>
        </p:nvSpPr>
        <p:spPr>
          <a:xfrm>
            <a:off x="7639258" y="5460680"/>
            <a:ext cx="2787091" cy="777437"/>
          </a:xfrm>
          <a:prstGeom prst="wedgeRoundRectCallout">
            <a:avLst>
              <a:gd name="adj1" fmla="val -80693"/>
              <a:gd name="adj2" fmla="val 95330"/>
              <a:gd name="adj3" fmla="val 16667"/>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1600" dirty="0">
                <a:latin typeface="メイリオ" panose="020B0604030504040204" pitchFamily="50" charset="-128"/>
                <a:ea typeface="メイリオ" panose="020B0604030504040204" pitchFamily="50" charset="-128"/>
              </a:rPr>
              <a:t>申請時の「</a:t>
            </a:r>
            <a:r>
              <a:rPr kumimoji="1" lang="ja-JP" altLang="en-US" sz="1600" dirty="0">
                <a:solidFill>
                  <a:schemeClr val="bg1"/>
                </a:solidFill>
              </a:rPr>
              <a:t>目的に対する成果目標</a:t>
            </a:r>
            <a:r>
              <a:rPr kumimoji="1" lang="ja-JP" altLang="en-US" sz="1600" dirty="0">
                <a:latin typeface="メイリオ" panose="020B0604030504040204" pitchFamily="50" charset="-128"/>
                <a:ea typeface="メイリオ" panose="020B0604030504040204" pitchFamily="50" charset="-128"/>
              </a:rPr>
              <a:t>」と対比して記載してください。</a:t>
            </a:r>
            <a:endParaRPr kumimoji="1" lang="en-US" altLang="ja-JP" sz="16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7327440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0A4B8002-B4BD-428A-B2C0-3232B161739D}"/>
              </a:ext>
            </a:extLst>
          </p:cNvPr>
          <p:cNvSpPr txBox="1"/>
          <p:nvPr/>
        </p:nvSpPr>
        <p:spPr>
          <a:xfrm>
            <a:off x="288000" y="859650"/>
            <a:ext cx="1800493" cy="307777"/>
          </a:xfrm>
          <a:prstGeom prst="rect">
            <a:avLst/>
          </a:prstGeom>
          <a:noFill/>
        </p:spPr>
        <p:txBody>
          <a:bodyPr wrap="none" rtlCol="0">
            <a:spAutoFit/>
          </a:bodyPr>
          <a:lstStyle/>
          <a:p>
            <a:r>
              <a:rPr kumimoji="1" lang="ja-JP" altLang="en-US" sz="1400" dirty="0">
                <a:latin typeface="メイリオ" panose="020B0604030504040204" pitchFamily="50" charset="-128"/>
                <a:ea typeface="メイリオ" panose="020B0604030504040204" pitchFamily="50" charset="-128"/>
              </a:rPr>
              <a:t>＜事業計画実施時＞</a:t>
            </a:r>
          </a:p>
        </p:txBody>
      </p:sp>
      <p:sp>
        <p:nvSpPr>
          <p:cNvPr id="4" name="テキスト ボックス 3">
            <a:extLst>
              <a:ext uri="{FF2B5EF4-FFF2-40B4-BE49-F238E27FC236}">
                <a16:creationId xmlns:a16="http://schemas.microsoft.com/office/drawing/2014/main" id="{391E52FE-DA86-48D4-BBCD-3D88C7C1A308}"/>
              </a:ext>
            </a:extLst>
          </p:cNvPr>
          <p:cNvSpPr txBox="1"/>
          <p:nvPr/>
        </p:nvSpPr>
        <p:spPr>
          <a:xfrm>
            <a:off x="179070" y="1144408"/>
            <a:ext cx="2186940" cy="1754326"/>
          </a:xfrm>
          <a:prstGeom prst="rect">
            <a:avLst/>
          </a:prstGeom>
          <a:noFill/>
          <a:ln>
            <a:solidFill>
              <a:schemeClr val="tx1"/>
            </a:solidFill>
          </a:ln>
        </p:spPr>
        <p:txBody>
          <a:bodyPr wrap="square" rtlCol="0">
            <a:spAutoFit/>
          </a:bodyPr>
          <a:lstStyle/>
          <a:p>
            <a:r>
              <a:rPr kumimoji="1" lang="en-US" altLang="ja-JP" sz="1200" dirty="0">
                <a:latin typeface="メイリオ" panose="020B0604030504040204" pitchFamily="50" charset="-128"/>
                <a:ea typeface="メイリオ" panose="020B0604030504040204" pitchFamily="50" charset="-128"/>
              </a:rPr>
              <a:t>【</a:t>
            </a:r>
            <a:r>
              <a:rPr kumimoji="1" lang="ja-JP" altLang="en-US" sz="1200" dirty="0">
                <a:latin typeface="メイリオ" panose="020B0604030504040204" pitchFamily="50" charset="-128"/>
                <a:ea typeface="メイリオ" panose="020B0604030504040204" pitchFamily="50" charset="-128"/>
              </a:rPr>
              <a:t>課題</a:t>
            </a:r>
            <a:r>
              <a:rPr kumimoji="1" lang="en-US" altLang="ja-JP" sz="1200" dirty="0">
                <a:latin typeface="メイリオ" panose="020B0604030504040204" pitchFamily="50" charset="-128"/>
                <a:ea typeface="メイリオ" panose="020B0604030504040204" pitchFamily="50" charset="-128"/>
              </a:rPr>
              <a:t>】</a:t>
            </a:r>
          </a:p>
          <a:p>
            <a:r>
              <a:rPr kumimoji="1" lang="ja-JP" altLang="en-US" sz="1100" dirty="0">
                <a:latin typeface="メイリオ" panose="020B0604030504040204" pitchFamily="50" charset="-128"/>
                <a:ea typeface="メイリオ" panose="020B0604030504040204" pitchFamily="50" charset="-128"/>
              </a:rPr>
              <a:t>□追加がある場合、その内容を記載。追加がない場合には空欄とする。</a:t>
            </a:r>
            <a:endParaRPr kumimoji="1" lang="en-US" altLang="ja-JP" sz="1100" dirty="0">
              <a:latin typeface="メイリオ" panose="020B0604030504040204" pitchFamily="50" charset="-128"/>
              <a:ea typeface="メイリオ" panose="020B0604030504040204" pitchFamily="50" charset="-128"/>
            </a:endParaRPr>
          </a:p>
          <a:p>
            <a:endParaRPr kumimoji="1" lang="en-US" altLang="ja-JP" sz="1050" dirty="0">
              <a:latin typeface="メイリオ" panose="020B0604030504040204" pitchFamily="50" charset="-128"/>
              <a:ea typeface="メイリオ" panose="020B0604030504040204" pitchFamily="50" charset="-128"/>
            </a:endParaRPr>
          </a:p>
          <a:p>
            <a:r>
              <a:rPr kumimoji="1" lang="ja-JP" altLang="en-US" sz="1050" dirty="0">
                <a:latin typeface="メイリオ" panose="020B0604030504040204" pitchFamily="50" charset="-128"/>
                <a:ea typeface="メイリオ" panose="020B0604030504040204" pitchFamily="50" charset="-128"/>
              </a:rPr>
              <a:t>（例）コロナ禍により従来販売域内への売上が大幅減少。</a:t>
            </a:r>
            <a:endParaRPr kumimoji="1" lang="en-US" altLang="ja-JP" sz="1050" dirty="0">
              <a:latin typeface="メイリオ" panose="020B0604030504040204" pitchFamily="50" charset="-128"/>
              <a:ea typeface="メイリオ" panose="020B0604030504040204" pitchFamily="50" charset="-128"/>
            </a:endParaRPr>
          </a:p>
          <a:p>
            <a:endParaRPr kumimoji="1" lang="en-US" altLang="ja-JP" sz="1050" dirty="0">
              <a:latin typeface="メイリオ" panose="020B0604030504040204" pitchFamily="50" charset="-128"/>
              <a:ea typeface="メイリオ" panose="020B0604030504040204" pitchFamily="50" charset="-128"/>
            </a:endParaRPr>
          </a:p>
          <a:p>
            <a:endParaRPr kumimoji="1" lang="en-US" altLang="ja-JP" sz="1050" dirty="0">
              <a:latin typeface="メイリオ" panose="020B0604030504040204" pitchFamily="50" charset="-128"/>
              <a:ea typeface="メイリオ" panose="020B0604030504040204" pitchFamily="50" charset="-128"/>
            </a:endParaRPr>
          </a:p>
          <a:p>
            <a:endParaRPr kumimoji="1" lang="en-US" altLang="ja-JP" sz="1050" dirty="0">
              <a:latin typeface="メイリオ" panose="020B0604030504040204" pitchFamily="50" charset="-128"/>
              <a:ea typeface="メイリオ" panose="020B0604030504040204" pitchFamily="50" charset="-128"/>
            </a:endParaRPr>
          </a:p>
        </p:txBody>
      </p:sp>
      <p:sp>
        <p:nvSpPr>
          <p:cNvPr id="5" name="テキスト ボックス 4">
            <a:extLst>
              <a:ext uri="{FF2B5EF4-FFF2-40B4-BE49-F238E27FC236}">
                <a16:creationId xmlns:a16="http://schemas.microsoft.com/office/drawing/2014/main" id="{5F891F2D-7680-4F0F-BF93-C43410ABDA3A}"/>
              </a:ext>
            </a:extLst>
          </p:cNvPr>
          <p:cNvSpPr txBox="1"/>
          <p:nvPr/>
        </p:nvSpPr>
        <p:spPr>
          <a:xfrm>
            <a:off x="144000" y="3501079"/>
            <a:ext cx="2186940" cy="1661993"/>
          </a:xfrm>
          <a:prstGeom prst="rect">
            <a:avLst/>
          </a:prstGeom>
          <a:noFill/>
          <a:ln>
            <a:solidFill>
              <a:schemeClr val="tx1"/>
            </a:solidFill>
          </a:ln>
        </p:spPr>
        <p:txBody>
          <a:bodyPr wrap="square" rtlCol="0">
            <a:spAutoFit/>
          </a:bodyPr>
          <a:lstStyle/>
          <a:p>
            <a:r>
              <a:rPr kumimoji="1" lang="en-US" altLang="ja-JP" sz="1200" dirty="0">
                <a:latin typeface="メイリオ" panose="020B0604030504040204" pitchFamily="50" charset="-128"/>
                <a:ea typeface="メイリオ" panose="020B0604030504040204" pitchFamily="50" charset="-128"/>
              </a:rPr>
              <a:t>【</a:t>
            </a:r>
            <a:r>
              <a:rPr kumimoji="1" lang="ja-JP" altLang="en-US" sz="1200" dirty="0">
                <a:latin typeface="メイリオ" panose="020B0604030504040204" pitchFamily="50" charset="-128"/>
                <a:ea typeface="メイリオ" panose="020B0604030504040204" pitchFamily="50" charset="-128"/>
              </a:rPr>
              <a:t>目的</a:t>
            </a:r>
            <a:r>
              <a:rPr kumimoji="1" lang="en-US" altLang="ja-JP" sz="1200" dirty="0">
                <a:latin typeface="メイリオ" panose="020B0604030504040204" pitchFamily="50" charset="-128"/>
                <a:ea typeface="メイリオ" panose="020B0604030504040204" pitchFamily="50" charset="-128"/>
              </a:rPr>
              <a:t>】</a:t>
            </a:r>
          </a:p>
          <a:p>
            <a:r>
              <a:rPr kumimoji="1" lang="ja-JP" altLang="en-US" sz="1100" dirty="0">
                <a:latin typeface="メイリオ" panose="020B0604030504040204" pitchFamily="50" charset="-128"/>
                <a:ea typeface="メイリオ" panose="020B0604030504040204" pitchFamily="50" charset="-128"/>
              </a:rPr>
              <a:t>□追加や変更がある場合、その内容を記載。追加や変更がない場合には空欄とする。</a:t>
            </a:r>
          </a:p>
          <a:p>
            <a:endParaRPr kumimoji="1" lang="en-US" altLang="ja-JP" sz="1200" dirty="0">
              <a:latin typeface="メイリオ" panose="020B0604030504040204" pitchFamily="50" charset="-128"/>
              <a:ea typeface="メイリオ" panose="020B0604030504040204" pitchFamily="50" charset="-128"/>
            </a:endParaRPr>
          </a:p>
          <a:p>
            <a:r>
              <a:rPr kumimoji="1" lang="ja-JP" altLang="en-US" sz="1050" dirty="0">
                <a:latin typeface="メイリオ" panose="020B0604030504040204" pitchFamily="50" charset="-128"/>
                <a:ea typeface="メイリオ" panose="020B0604030504040204" pitchFamily="50" charset="-128"/>
              </a:rPr>
              <a:t>（例）県外販路拡大に加え、従来販売域内の売上拡大を目的とする。</a:t>
            </a:r>
            <a:endParaRPr kumimoji="1" lang="en-US" altLang="ja-JP" sz="1050" dirty="0">
              <a:latin typeface="メイリオ" panose="020B0604030504040204" pitchFamily="50" charset="-128"/>
              <a:ea typeface="メイリオ" panose="020B0604030504040204" pitchFamily="50" charset="-128"/>
            </a:endParaRPr>
          </a:p>
          <a:p>
            <a:endParaRPr kumimoji="1" lang="en-US" altLang="ja-JP" sz="1200" dirty="0">
              <a:latin typeface="メイリオ" panose="020B0604030504040204" pitchFamily="50" charset="-128"/>
              <a:ea typeface="メイリオ" panose="020B0604030504040204" pitchFamily="50" charset="-128"/>
            </a:endParaRPr>
          </a:p>
          <a:p>
            <a:endParaRPr kumimoji="1" lang="en-US" altLang="ja-JP" sz="1200" dirty="0">
              <a:latin typeface="メイリオ" panose="020B0604030504040204" pitchFamily="50" charset="-128"/>
              <a:ea typeface="メイリオ" panose="020B0604030504040204" pitchFamily="50" charset="-128"/>
            </a:endParaRPr>
          </a:p>
        </p:txBody>
      </p:sp>
      <p:sp>
        <p:nvSpPr>
          <p:cNvPr id="6" name="テキスト ボックス 5">
            <a:extLst>
              <a:ext uri="{FF2B5EF4-FFF2-40B4-BE49-F238E27FC236}">
                <a16:creationId xmlns:a16="http://schemas.microsoft.com/office/drawing/2014/main" id="{30F471EC-7119-4786-A5F3-0DCB26FC7C68}"/>
              </a:ext>
            </a:extLst>
          </p:cNvPr>
          <p:cNvSpPr txBox="1"/>
          <p:nvPr/>
        </p:nvSpPr>
        <p:spPr>
          <a:xfrm>
            <a:off x="102872" y="5692738"/>
            <a:ext cx="2445344" cy="1546577"/>
          </a:xfrm>
          <a:prstGeom prst="rect">
            <a:avLst/>
          </a:prstGeom>
          <a:noFill/>
          <a:ln>
            <a:solidFill>
              <a:schemeClr val="tx1"/>
            </a:solidFill>
          </a:ln>
        </p:spPr>
        <p:txBody>
          <a:bodyPr wrap="square" rtlCol="0">
            <a:spAutoFit/>
          </a:bodyPr>
          <a:lstStyle/>
          <a:p>
            <a:r>
              <a:rPr kumimoji="1" lang="en-US" altLang="ja-JP" sz="1000" dirty="0">
                <a:latin typeface="メイリオ" panose="020B0604030504040204" pitchFamily="50" charset="-128"/>
                <a:ea typeface="メイリオ" panose="020B0604030504040204" pitchFamily="50" charset="-128"/>
              </a:rPr>
              <a:t>【</a:t>
            </a:r>
            <a:r>
              <a:rPr kumimoji="1" lang="ja-JP" altLang="en-US" sz="1000" dirty="0">
                <a:latin typeface="メイリオ" panose="020B0604030504040204" pitchFamily="50" charset="-128"/>
                <a:ea typeface="メイリオ" panose="020B0604030504040204" pitchFamily="50" charset="-128"/>
              </a:rPr>
              <a:t>都道府県の施策との連携・親和性</a:t>
            </a:r>
            <a:r>
              <a:rPr kumimoji="1" lang="en-US" altLang="ja-JP" sz="1000" dirty="0">
                <a:latin typeface="メイリオ" panose="020B0604030504040204" pitchFamily="50" charset="-128"/>
                <a:ea typeface="メイリオ" panose="020B0604030504040204" pitchFamily="50" charset="-128"/>
              </a:rPr>
              <a:t>】</a:t>
            </a:r>
          </a:p>
          <a:p>
            <a:r>
              <a:rPr kumimoji="1" lang="ja-JP" altLang="en-US" sz="1100" dirty="0">
                <a:latin typeface="メイリオ" panose="020B0604030504040204" pitchFamily="50" charset="-128"/>
                <a:ea typeface="メイリオ" panose="020B0604030504040204" pitchFamily="50" charset="-128"/>
              </a:rPr>
              <a:t>□追加がある場合、その内容を記載。追加がない場合には空欄とする。</a:t>
            </a:r>
            <a:endParaRPr kumimoji="1" lang="en-US" altLang="ja-JP" sz="1100" dirty="0">
              <a:latin typeface="メイリオ" panose="020B0604030504040204" pitchFamily="50" charset="-128"/>
              <a:ea typeface="メイリオ" panose="020B0604030504040204" pitchFamily="50" charset="-128"/>
            </a:endParaRPr>
          </a:p>
          <a:p>
            <a:endParaRPr kumimoji="1" lang="en-US" altLang="ja-JP" sz="1000" dirty="0">
              <a:latin typeface="メイリオ" panose="020B0604030504040204" pitchFamily="50" charset="-128"/>
              <a:ea typeface="メイリオ" panose="020B0604030504040204" pitchFamily="50" charset="-128"/>
            </a:endParaRPr>
          </a:p>
          <a:p>
            <a:r>
              <a:rPr kumimoji="1" lang="ja-JP" altLang="en-US" sz="1050" dirty="0">
                <a:latin typeface="メイリオ" panose="020B0604030504040204" pitchFamily="50" charset="-128"/>
                <a:ea typeface="メイリオ" panose="020B0604030504040204" pitchFamily="50" charset="-128"/>
              </a:rPr>
              <a:t>（例）コロナ禍に対する企業支援。</a:t>
            </a:r>
            <a:endParaRPr kumimoji="1" lang="en-US" altLang="ja-JP" sz="1050" dirty="0">
              <a:latin typeface="メイリオ" panose="020B0604030504040204" pitchFamily="50" charset="-128"/>
              <a:ea typeface="メイリオ" panose="020B0604030504040204" pitchFamily="50" charset="-128"/>
            </a:endParaRPr>
          </a:p>
          <a:p>
            <a:endParaRPr kumimoji="1" lang="en-US" altLang="ja-JP" sz="1050" dirty="0">
              <a:latin typeface="メイリオ" panose="020B0604030504040204" pitchFamily="50" charset="-128"/>
              <a:ea typeface="メイリオ" panose="020B0604030504040204" pitchFamily="50" charset="-128"/>
            </a:endParaRPr>
          </a:p>
          <a:p>
            <a:endParaRPr kumimoji="1" lang="en-US" altLang="ja-JP" sz="1050" dirty="0">
              <a:latin typeface="メイリオ" panose="020B0604030504040204" pitchFamily="50" charset="-128"/>
              <a:ea typeface="メイリオ" panose="020B0604030504040204" pitchFamily="50" charset="-128"/>
            </a:endParaRPr>
          </a:p>
          <a:p>
            <a:endParaRPr kumimoji="1" lang="en-US" altLang="ja-JP" sz="1050" dirty="0">
              <a:latin typeface="メイリオ" panose="020B0604030504040204" pitchFamily="50" charset="-128"/>
              <a:ea typeface="メイリオ" panose="020B0604030504040204" pitchFamily="50" charset="-128"/>
            </a:endParaRPr>
          </a:p>
          <a:p>
            <a:endParaRPr kumimoji="1" lang="en-US" altLang="ja-JP" sz="1050" dirty="0">
              <a:latin typeface="メイリオ" panose="020B0604030504040204" pitchFamily="50" charset="-128"/>
              <a:ea typeface="メイリオ" panose="020B0604030504040204" pitchFamily="50" charset="-128"/>
            </a:endParaRPr>
          </a:p>
        </p:txBody>
      </p:sp>
      <p:sp>
        <p:nvSpPr>
          <p:cNvPr id="7" name="正方形/長方形 6">
            <a:extLst>
              <a:ext uri="{FF2B5EF4-FFF2-40B4-BE49-F238E27FC236}">
                <a16:creationId xmlns:a16="http://schemas.microsoft.com/office/drawing/2014/main" id="{31A30D24-8B77-4EDA-B53C-684747F536BC}"/>
              </a:ext>
            </a:extLst>
          </p:cNvPr>
          <p:cNvSpPr/>
          <p:nvPr/>
        </p:nvSpPr>
        <p:spPr>
          <a:xfrm>
            <a:off x="2628901" y="990601"/>
            <a:ext cx="5130919" cy="6268624"/>
          </a:xfrm>
          <a:prstGeom prst="rect">
            <a:avLst/>
          </a:prstGeom>
          <a:no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kumimoji="1" lang="en-US" altLang="ja-JP" sz="1200" dirty="0">
                <a:solidFill>
                  <a:schemeClr val="tx1"/>
                </a:solidFill>
                <a:latin typeface="メイリオ" panose="020B0604030504040204" pitchFamily="50" charset="-128"/>
                <a:ea typeface="メイリオ" panose="020B0604030504040204" pitchFamily="50" charset="-128"/>
              </a:rPr>
              <a:t>【</a:t>
            </a:r>
            <a:r>
              <a:rPr kumimoji="1" lang="ja-JP" altLang="en-US" sz="1200" dirty="0">
                <a:solidFill>
                  <a:schemeClr val="tx1"/>
                </a:solidFill>
                <a:latin typeface="メイリオ" panose="020B0604030504040204" pitchFamily="50" charset="-128"/>
                <a:ea typeface="メイリオ" panose="020B0604030504040204" pitchFamily="50" charset="-128"/>
              </a:rPr>
              <a:t>本事業の内容</a:t>
            </a:r>
            <a:r>
              <a:rPr kumimoji="1" lang="en-US" altLang="ja-JP" sz="1200" dirty="0">
                <a:solidFill>
                  <a:schemeClr val="tx1"/>
                </a:solidFill>
                <a:latin typeface="メイリオ" panose="020B0604030504040204" pitchFamily="50" charset="-128"/>
                <a:ea typeface="メイリオ" panose="020B0604030504040204" pitchFamily="50" charset="-128"/>
              </a:rPr>
              <a:t>】</a:t>
            </a:r>
          </a:p>
          <a:p>
            <a:r>
              <a:rPr kumimoji="1" lang="ja-JP" altLang="en-US" sz="1100" dirty="0">
                <a:solidFill>
                  <a:schemeClr val="tx1"/>
                </a:solidFill>
                <a:latin typeface="メイリオ" panose="020B0604030504040204" pitchFamily="50" charset="-128"/>
                <a:ea typeface="メイリオ" panose="020B0604030504040204" pitchFamily="50" charset="-128"/>
              </a:rPr>
              <a:t>□追加や変更がある場合、変更理由と変更した事業内容を事業計画申請時との違いが分かるように記載。追加や変更がない場合には空欄とする。</a:t>
            </a:r>
            <a:endParaRPr kumimoji="1" lang="en-US" altLang="ja-JP" sz="1100" dirty="0">
              <a:solidFill>
                <a:schemeClr val="tx1"/>
              </a:solidFill>
              <a:latin typeface="メイリオ" panose="020B0604030504040204" pitchFamily="50" charset="-128"/>
              <a:ea typeface="メイリオ" panose="020B0604030504040204" pitchFamily="50" charset="-128"/>
            </a:endParaRPr>
          </a:p>
          <a:p>
            <a:endParaRPr kumimoji="1" lang="ja-JP" altLang="en-US" sz="1100" dirty="0">
              <a:solidFill>
                <a:schemeClr val="tx1"/>
              </a:solidFill>
              <a:latin typeface="メイリオ" panose="020B0604030504040204" pitchFamily="50" charset="-128"/>
              <a:ea typeface="メイリオ" panose="020B0604030504040204" pitchFamily="50" charset="-128"/>
            </a:endParaRPr>
          </a:p>
          <a:p>
            <a:r>
              <a:rPr kumimoji="1" lang="ja-JP" altLang="en-US" sz="1050" dirty="0">
                <a:solidFill>
                  <a:schemeClr val="tx1"/>
                </a:solidFill>
                <a:latin typeface="メイリオ" panose="020B0604030504040204" pitchFamily="50" charset="-128"/>
                <a:ea typeface="メイリオ" panose="020B0604030504040204" pitchFamily="50" charset="-128"/>
              </a:rPr>
              <a:t>（例）コロナ禍対応の理由により、①バイヤーミーティングを１回開催から複数回開催とし、②バイヤーの対象を県外のみでなく、従来の販売域内にも拡大し、③開催方法も集合開催からオンラインミーティングとの併設開催とした（変更申請済）。</a:t>
            </a:r>
            <a:endParaRPr kumimoji="1" lang="ja-JP" altLang="en-US" sz="1050" dirty="0">
              <a:solidFill>
                <a:schemeClr val="tx1"/>
              </a:solidFill>
            </a:endParaRPr>
          </a:p>
        </p:txBody>
      </p:sp>
      <p:sp>
        <p:nvSpPr>
          <p:cNvPr id="8" name="矢印: 下 7">
            <a:extLst>
              <a:ext uri="{FF2B5EF4-FFF2-40B4-BE49-F238E27FC236}">
                <a16:creationId xmlns:a16="http://schemas.microsoft.com/office/drawing/2014/main" id="{BD4DAB23-B30F-484E-8AEE-7B94AEEC33CC}"/>
              </a:ext>
            </a:extLst>
          </p:cNvPr>
          <p:cNvSpPr/>
          <p:nvPr/>
        </p:nvSpPr>
        <p:spPr>
          <a:xfrm>
            <a:off x="1072515" y="3037902"/>
            <a:ext cx="262890" cy="291179"/>
          </a:xfrm>
          <a:prstGeom prst="downArrow">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矢印: 下 9">
            <a:extLst>
              <a:ext uri="{FF2B5EF4-FFF2-40B4-BE49-F238E27FC236}">
                <a16:creationId xmlns:a16="http://schemas.microsoft.com/office/drawing/2014/main" id="{1F4F8260-8565-494C-A9A8-959CF17B0418}"/>
              </a:ext>
            </a:extLst>
          </p:cNvPr>
          <p:cNvSpPr/>
          <p:nvPr/>
        </p:nvSpPr>
        <p:spPr>
          <a:xfrm flipV="1">
            <a:off x="1072515" y="5341373"/>
            <a:ext cx="262890" cy="255058"/>
          </a:xfrm>
          <a:prstGeom prst="downArrow">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矢印: 下 10">
            <a:extLst>
              <a:ext uri="{FF2B5EF4-FFF2-40B4-BE49-F238E27FC236}">
                <a16:creationId xmlns:a16="http://schemas.microsoft.com/office/drawing/2014/main" id="{E73046D7-E40B-447C-ABAC-7FB55959C1BA}"/>
              </a:ext>
            </a:extLst>
          </p:cNvPr>
          <p:cNvSpPr/>
          <p:nvPr/>
        </p:nvSpPr>
        <p:spPr>
          <a:xfrm rot="16200000">
            <a:off x="2339645" y="4370375"/>
            <a:ext cx="258474" cy="297182"/>
          </a:xfrm>
          <a:prstGeom prst="downArrow">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テキスト ボックス 28">
            <a:extLst>
              <a:ext uri="{FF2B5EF4-FFF2-40B4-BE49-F238E27FC236}">
                <a16:creationId xmlns:a16="http://schemas.microsoft.com/office/drawing/2014/main" id="{63639ACB-83D0-4CCC-A111-8E33FE25895C}"/>
              </a:ext>
            </a:extLst>
          </p:cNvPr>
          <p:cNvSpPr txBox="1"/>
          <p:nvPr/>
        </p:nvSpPr>
        <p:spPr>
          <a:xfrm>
            <a:off x="8168842" y="995818"/>
            <a:ext cx="2445345" cy="2685351"/>
          </a:xfrm>
          <a:prstGeom prst="rect">
            <a:avLst/>
          </a:prstGeom>
          <a:noFill/>
          <a:ln>
            <a:solidFill>
              <a:schemeClr val="tx1"/>
            </a:solidFill>
          </a:ln>
        </p:spPr>
        <p:txBody>
          <a:bodyPr wrap="square" rtlCol="0">
            <a:spAutoFit/>
          </a:bodyPr>
          <a:lstStyle/>
          <a:p>
            <a:r>
              <a:rPr kumimoji="1" lang="en-US" altLang="ja-JP" sz="1100" dirty="0">
                <a:latin typeface="メイリオ" panose="020B0604030504040204" pitchFamily="50" charset="-128"/>
                <a:ea typeface="メイリオ" panose="020B0604030504040204" pitchFamily="50" charset="-128"/>
              </a:rPr>
              <a:t>【</a:t>
            </a:r>
            <a:r>
              <a:rPr kumimoji="1" lang="ja-JP" altLang="en-US" sz="1100" dirty="0">
                <a:latin typeface="メイリオ" panose="020B0604030504040204" pitchFamily="50" charset="-128"/>
                <a:ea typeface="メイリオ" panose="020B0604030504040204" pitchFamily="50" charset="-128"/>
              </a:rPr>
              <a:t>結果ならびに成果の目標と実績</a:t>
            </a:r>
            <a:r>
              <a:rPr kumimoji="1" lang="en-US" altLang="ja-JP" sz="1100" dirty="0">
                <a:latin typeface="メイリオ" panose="020B0604030504040204" pitchFamily="50" charset="-128"/>
                <a:ea typeface="メイリオ" panose="020B0604030504040204" pitchFamily="50" charset="-128"/>
              </a:rPr>
              <a:t>】</a:t>
            </a:r>
          </a:p>
          <a:p>
            <a:r>
              <a:rPr kumimoji="1" lang="ja-JP" altLang="en-US" sz="1050" dirty="0">
                <a:latin typeface="メイリオ" panose="020B0604030504040204" pitchFamily="50" charset="-128"/>
                <a:ea typeface="メイリオ" panose="020B0604030504040204" pitchFamily="50" charset="-128"/>
              </a:rPr>
              <a:t>□目標と対比して実績を記載。</a:t>
            </a:r>
            <a:endParaRPr kumimoji="1" lang="en-US" altLang="ja-JP" sz="1050" dirty="0">
              <a:latin typeface="メイリオ" panose="020B0604030504040204" pitchFamily="50" charset="-128"/>
              <a:ea typeface="メイリオ" panose="020B0604030504040204" pitchFamily="50" charset="-128"/>
            </a:endParaRPr>
          </a:p>
          <a:p>
            <a:endParaRPr kumimoji="1" lang="en-US" altLang="ja-JP" sz="1050" dirty="0">
              <a:latin typeface="メイリオ" panose="020B0604030504040204" pitchFamily="50" charset="-128"/>
              <a:ea typeface="メイリオ" panose="020B0604030504040204" pitchFamily="50" charset="-128"/>
            </a:endParaRPr>
          </a:p>
          <a:p>
            <a:r>
              <a:rPr kumimoji="1" lang="ja-JP" altLang="en-US" sz="1050" dirty="0">
                <a:latin typeface="メイリオ" panose="020B0604030504040204" pitchFamily="50" charset="-128"/>
                <a:ea typeface="メイリオ" panose="020B0604030504040204" pitchFamily="50" charset="-128"/>
              </a:rPr>
              <a:t>（例）</a:t>
            </a:r>
            <a:endParaRPr kumimoji="1" lang="en-US" altLang="ja-JP" sz="1050" dirty="0">
              <a:latin typeface="メイリオ" panose="020B0604030504040204" pitchFamily="50" charset="-128"/>
              <a:ea typeface="メイリオ" panose="020B0604030504040204" pitchFamily="50" charset="-128"/>
            </a:endParaRPr>
          </a:p>
          <a:p>
            <a:r>
              <a:rPr kumimoji="1" lang="ja-JP" altLang="en-US" sz="1050" dirty="0">
                <a:latin typeface="メイリオ" panose="020B0604030504040204" pitchFamily="50" charset="-128"/>
                <a:ea typeface="メイリオ" panose="020B0604030504040204" pitchFamily="50" charset="-128"/>
              </a:rPr>
              <a:t>○結果実績：</a:t>
            </a:r>
            <a:endParaRPr kumimoji="1" lang="en-US" altLang="ja-JP" sz="1050" dirty="0">
              <a:latin typeface="メイリオ" panose="020B0604030504040204" pitchFamily="50" charset="-128"/>
              <a:ea typeface="メイリオ" panose="020B0604030504040204" pitchFamily="50" charset="-128"/>
            </a:endParaRPr>
          </a:p>
          <a:p>
            <a:r>
              <a:rPr kumimoji="1" lang="ja-JP" altLang="en-US" sz="1050" dirty="0">
                <a:latin typeface="メイリオ" panose="020B0604030504040204" pitchFamily="50" charset="-128"/>
                <a:ea typeface="メイリオ" panose="020B0604030504040204" pitchFamily="50" charset="-128"/>
              </a:rPr>
              <a:t>・バイヤー２者以上との目標に対し、３者以上と商談成立。</a:t>
            </a:r>
            <a:endParaRPr kumimoji="1" lang="en-US" altLang="ja-JP" sz="1050" dirty="0">
              <a:latin typeface="メイリオ" panose="020B0604030504040204" pitchFamily="50" charset="-128"/>
              <a:ea typeface="メイリオ" panose="020B0604030504040204" pitchFamily="50" charset="-128"/>
            </a:endParaRPr>
          </a:p>
          <a:p>
            <a:r>
              <a:rPr kumimoji="1" lang="ja-JP" altLang="en-US" sz="1050" dirty="0">
                <a:latin typeface="メイリオ" panose="020B0604030504040204" pitchFamily="50" charset="-128"/>
                <a:ea typeface="メイリオ" panose="020B0604030504040204" pitchFamily="50" charset="-128"/>
              </a:rPr>
              <a:t>・商談成立</a:t>
            </a:r>
            <a:r>
              <a:rPr kumimoji="1" lang="en-US" altLang="ja-JP" sz="1050" dirty="0">
                <a:latin typeface="メイリオ" panose="020B0604030504040204" pitchFamily="50" charset="-128"/>
                <a:ea typeface="メイリオ" panose="020B0604030504040204" pitchFamily="50" charset="-128"/>
              </a:rPr>
              <a:t>10</a:t>
            </a:r>
            <a:r>
              <a:rPr kumimoji="1" lang="ja-JP" altLang="en-US" sz="1050" dirty="0">
                <a:latin typeface="メイリオ" panose="020B0604030504040204" pitchFamily="50" charset="-128"/>
                <a:ea typeface="メイリオ" panose="020B0604030504040204" pitchFamily="50" charset="-128"/>
              </a:rPr>
              <a:t>件以上との目標に対し</a:t>
            </a:r>
            <a:r>
              <a:rPr kumimoji="1" lang="en-US" altLang="ja-JP" sz="1050" dirty="0">
                <a:latin typeface="メイリオ" panose="020B0604030504040204" pitchFamily="50" charset="-128"/>
                <a:ea typeface="メイリオ" panose="020B0604030504040204" pitchFamily="50" charset="-128"/>
              </a:rPr>
              <a:t>9</a:t>
            </a:r>
            <a:r>
              <a:rPr kumimoji="1" lang="ja-JP" altLang="en-US" sz="1050" dirty="0">
                <a:latin typeface="メイリオ" panose="020B0604030504040204" pitchFamily="50" charset="-128"/>
                <a:ea typeface="メイリオ" panose="020B0604030504040204" pitchFamily="50" charset="-128"/>
              </a:rPr>
              <a:t>件の商談成立に留まった。</a:t>
            </a:r>
            <a:endParaRPr kumimoji="1" lang="en-US" altLang="ja-JP" sz="1050" dirty="0">
              <a:latin typeface="メイリオ" panose="020B0604030504040204" pitchFamily="50" charset="-128"/>
              <a:ea typeface="メイリオ" panose="020B0604030504040204" pitchFamily="50" charset="-128"/>
            </a:endParaRPr>
          </a:p>
          <a:p>
            <a:r>
              <a:rPr kumimoji="1" lang="ja-JP" altLang="en-US" sz="1050" dirty="0">
                <a:latin typeface="メイリオ" panose="020B0604030504040204" pitchFamily="50" charset="-128"/>
                <a:ea typeface="メイリオ" panose="020B0604030504040204" pitchFamily="50" charset="-128"/>
              </a:rPr>
              <a:t>○成果実績：</a:t>
            </a:r>
            <a:endParaRPr kumimoji="1" lang="en-US" altLang="ja-JP" sz="1050" dirty="0">
              <a:latin typeface="メイリオ" panose="020B0604030504040204" pitchFamily="50" charset="-128"/>
              <a:ea typeface="メイリオ" panose="020B0604030504040204" pitchFamily="50" charset="-128"/>
            </a:endParaRPr>
          </a:p>
          <a:p>
            <a:r>
              <a:rPr kumimoji="1" lang="ja-JP" altLang="en-US" sz="1050" dirty="0">
                <a:latin typeface="メイリオ" panose="020B0604030504040204" pitchFamily="50" charset="-128"/>
                <a:ea typeface="メイリオ" panose="020B0604030504040204" pitchFamily="50" charset="-128"/>
              </a:rPr>
              <a:t>・県外移出率を</a:t>
            </a:r>
            <a:r>
              <a:rPr kumimoji="1" lang="en-US" altLang="ja-JP" sz="1050" dirty="0">
                <a:latin typeface="メイリオ" panose="020B0604030504040204" pitchFamily="50" charset="-128"/>
                <a:ea typeface="メイリオ" panose="020B0604030504040204" pitchFamily="50" charset="-128"/>
              </a:rPr>
              <a:t>50</a:t>
            </a:r>
            <a:r>
              <a:rPr kumimoji="1" lang="ja-JP" altLang="en-US" sz="1050" dirty="0">
                <a:latin typeface="メイリオ" panose="020B0604030504040204" pitchFamily="50" charset="-128"/>
                <a:ea typeface="メイリオ" panose="020B0604030504040204" pitchFamily="50" charset="-128"/>
              </a:rPr>
              <a:t>％への引上げ目標に対し現状から</a:t>
            </a:r>
            <a:r>
              <a:rPr kumimoji="1" lang="en-US" altLang="ja-JP" sz="1050" dirty="0">
                <a:latin typeface="メイリオ" panose="020B0604030504040204" pitchFamily="50" charset="-128"/>
                <a:ea typeface="メイリオ" panose="020B0604030504040204" pitchFamily="50" charset="-128"/>
              </a:rPr>
              <a:t>5</a:t>
            </a:r>
            <a:r>
              <a:rPr kumimoji="1" lang="ja-JP" altLang="en-US" sz="1050" dirty="0">
                <a:latin typeface="メイリオ" panose="020B0604030504040204" pitchFamily="50" charset="-128"/>
                <a:ea typeface="メイリオ" panose="020B0604030504040204" pitchFamily="50" charset="-128"/>
              </a:rPr>
              <a:t>％アップの</a:t>
            </a:r>
            <a:r>
              <a:rPr kumimoji="1" lang="en-US" altLang="ja-JP" sz="1050" dirty="0">
                <a:latin typeface="メイリオ" panose="020B0604030504040204" pitchFamily="50" charset="-128"/>
                <a:ea typeface="メイリオ" panose="020B0604030504040204" pitchFamily="50" charset="-128"/>
              </a:rPr>
              <a:t>35</a:t>
            </a:r>
            <a:r>
              <a:rPr kumimoji="1" lang="ja-JP" altLang="en-US" sz="1050" dirty="0">
                <a:latin typeface="メイリオ" panose="020B0604030504040204" pitchFamily="50" charset="-128"/>
                <a:ea typeface="メイリオ" panose="020B0604030504040204" pitchFamily="50" charset="-128"/>
              </a:rPr>
              <a:t>％に留まった。</a:t>
            </a:r>
            <a:endParaRPr kumimoji="1" lang="en-US" altLang="ja-JP" sz="1050" dirty="0">
              <a:latin typeface="メイリオ" panose="020B0604030504040204" pitchFamily="50" charset="-128"/>
              <a:ea typeface="メイリオ" panose="020B0604030504040204" pitchFamily="50" charset="-128"/>
            </a:endParaRPr>
          </a:p>
          <a:p>
            <a:r>
              <a:rPr kumimoji="1" lang="ja-JP" altLang="en-US" sz="1050" dirty="0">
                <a:latin typeface="メイリオ" panose="020B0604030504040204" pitchFamily="50" charset="-128"/>
                <a:ea typeface="メイリオ" panose="020B0604030504040204" pitchFamily="50" charset="-128"/>
              </a:rPr>
              <a:t>・追加目標については、従来の販売域内で新たなバイヤー１者と複数製品について商談成立。</a:t>
            </a:r>
            <a:endParaRPr kumimoji="1" lang="en-US" altLang="ja-JP" sz="1200" dirty="0">
              <a:latin typeface="メイリオ" panose="020B0604030504040204" pitchFamily="50" charset="-128"/>
              <a:ea typeface="メイリオ" panose="020B0604030504040204" pitchFamily="50" charset="-128"/>
            </a:endParaRPr>
          </a:p>
        </p:txBody>
      </p:sp>
      <p:sp>
        <p:nvSpPr>
          <p:cNvPr id="31" name="矢印: 下 30">
            <a:extLst>
              <a:ext uri="{FF2B5EF4-FFF2-40B4-BE49-F238E27FC236}">
                <a16:creationId xmlns:a16="http://schemas.microsoft.com/office/drawing/2014/main" id="{9511DE7F-2600-4B94-A4E0-D938C28236EB}"/>
              </a:ext>
            </a:extLst>
          </p:cNvPr>
          <p:cNvSpPr/>
          <p:nvPr/>
        </p:nvSpPr>
        <p:spPr>
          <a:xfrm>
            <a:off x="9289596" y="3653479"/>
            <a:ext cx="262890" cy="291179"/>
          </a:xfrm>
          <a:prstGeom prst="downArrow">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テキスト ボックス 32">
            <a:extLst>
              <a:ext uri="{FF2B5EF4-FFF2-40B4-BE49-F238E27FC236}">
                <a16:creationId xmlns:a16="http://schemas.microsoft.com/office/drawing/2014/main" id="{92D44627-DB40-4C39-9FDC-86178666BA5E}"/>
              </a:ext>
            </a:extLst>
          </p:cNvPr>
          <p:cNvSpPr txBox="1"/>
          <p:nvPr/>
        </p:nvSpPr>
        <p:spPr>
          <a:xfrm>
            <a:off x="8133735" y="3916967"/>
            <a:ext cx="2445345" cy="1792798"/>
          </a:xfrm>
          <a:prstGeom prst="rect">
            <a:avLst/>
          </a:prstGeom>
          <a:noFill/>
          <a:ln>
            <a:solidFill>
              <a:schemeClr val="tx1"/>
            </a:solidFill>
          </a:ln>
        </p:spPr>
        <p:txBody>
          <a:bodyPr wrap="square" rtlCol="0">
            <a:spAutoFit/>
          </a:bodyPr>
          <a:lstStyle/>
          <a:p>
            <a:r>
              <a:rPr kumimoji="1" lang="en-US" altLang="ja-JP" sz="1200" dirty="0">
                <a:latin typeface="メイリオ" panose="020B0604030504040204" pitchFamily="50" charset="-128"/>
                <a:ea typeface="メイリオ" panose="020B0604030504040204" pitchFamily="50" charset="-128"/>
              </a:rPr>
              <a:t>【</a:t>
            </a:r>
            <a:r>
              <a:rPr kumimoji="1" lang="ja-JP" altLang="en-US" sz="1200" dirty="0">
                <a:latin typeface="メイリオ" panose="020B0604030504040204" pitchFamily="50" charset="-128"/>
                <a:ea typeface="メイリオ" panose="020B0604030504040204" pitchFamily="50" charset="-128"/>
              </a:rPr>
              <a:t>波及効果の目標と実績</a:t>
            </a:r>
            <a:r>
              <a:rPr kumimoji="1" lang="en-US" altLang="ja-JP" sz="1200" dirty="0">
                <a:latin typeface="メイリオ" panose="020B0604030504040204" pitchFamily="50" charset="-128"/>
                <a:ea typeface="メイリオ" panose="020B0604030504040204" pitchFamily="50" charset="-128"/>
              </a:rPr>
              <a:t>】</a:t>
            </a:r>
          </a:p>
          <a:p>
            <a:r>
              <a:rPr kumimoji="1" lang="ja-JP" altLang="en-US" sz="1100" dirty="0">
                <a:latin typeface="メイリオ" panose="020B0604030504040204" pitchFamily="50" charset="-128"/>
                <a:ea typeface="メイリオ" panose="020B0604030504040204" pitchFamily="50" charset="-128"/>
              </a:rPr>
              <a:t>□目標との対比で記載。</a:t>
            </a:r>
            <a:endParaRPr kumimoji="1" lang="en-US" altLang="ja-JP" sz="1100" dirty="0">
              <a:latin typeface="メイリオ" panose="020B0604030504040204" pitchFamily="50" charset="-128"/>
              <a:ea typeface="メイリオ" panose="020B0604030504040204" pitchFamily="50" charset="-128"/>
            </a:endParaRPr>
          </a:p>
          <a:p>
            <a:endParaRPr kumimoji="1" lang="en-US" altLang="ja-JP" sz="1100" dirty="0">
              <a:latin typeface="メイリオ" panose="020B0604030504040204" pitchFamily="50" charset="-128"/>
              <a:ea typeface="メイリオ" panose="020B0604030504040204" pitchFamily="50" charset="-128"/>
            </a:endParaRPr>
          </a:p>
          <a:p>
            <a:r>
              <a:rPr kumimoji="1" lang="ja-JP" altLang="en-US" sz="1050" dirty="0">
                <a:latin typeface="メイリオ" panose="020B0604030504040204" pitchFamily="50" charset="-128"/>
                <a:ea typeface="メイリオ" panose="020B0604030504040204" pitchFamily="50" charset="-128"/>
              </a:rPr>
              <a:t>（例）</a:t>
            </a:r>
            <a:endParaRPr kumimoji="1" lang="en-US" altLang="ja-JP" sz="105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・コロナ禍対応のためバイヤーミーティングに展示する商品構成を変更したため、使用中間財の県内生産率が</a:t>
            </a:r>
            <a:r>
              <a:rPr kumimoji="1" lang="en-US" altLang="ja-JP" sz="1100" dirty="0">
                <a:latin typeface="メイリオ" panose="020B0604030504040204" pitchFamily="50" charset="-128"/>
                <a:ea typeface="メイリオ" panose="020B0604030504040204" pitchFamily="50" charset="-128"/>
              </a:rPr>
              <a:t>50</a:t>
            </a:r>
            <a:r>
              <a:rPr kumimoji="1" lang="ja-JP" altLang="en-US" sz="1100" dirty="0">
                <a:latin typeface="メイリオ" panose="020B0604030504040204" pitchFamily="50" charset="-128"/>
                <a:ea typeface="メイリオ" panose="020B0604030504040204" pitchFamily="50" charset="-128"/>
              </a:rPr>
              <a:t>％から</a:t>
            </a:r>
            <a:r>
              <a:rPr kumimoji="1" lang="en-US" altLang="ja-JP" sz="1100" dirty="0">
                <a:latin typeface="メイリオ" panose="020B0604030504040204" pitchFamily="50" charset="-128"/>
                <a:ea typeface="メイリオ" panose="020B0604030504040204" pitchFamily="50" charset="-128"/>
              </a:rPr>
              <a:t>40</a:t>
            </a:r>
            <a:r>
              <a:rPr kumimoji="1" lang="ja-JP" altLang="en-US" sz="1100" dirty="0">
                <a:latin typeface="メイリオ" panose="020B0604030504040204" pitchFamily="50" charset="-128"/>
                <a:ea typeface="メイリオ" panose="020B0604030504040204" pitchFamily="50" charset="-128"/>
              </a:rPr>
              <a:t>％と目標を下回った。使用中間財の県内生産率の増加が今後の課題と考える。</a:t>
            </a:r>
            <a:endParaRPr kumimoji="1" lang="en-US" altLang="ja-JP" sz="1200" dirty="0">
              <a:latin typeface="メイリオ" panose="020B0604030504040204" pitchFamily="50" charset="-128"/>
              <a:ea typeface="メイリオ" panose="020B0604030504040204" pitchFamily="50" charset="-128"/>
            </a:endParaRPr>
          </a:p>
        </p:txBody>
      </p:sp>
      <p:sp>
        <p:nvSpPr>
          <p:cNvPr id="35" name="矢印: 下 34">
            <a:extLst>
              <a:ext uri="{FF2B5EF4-FFF2-40B4-BE49-F238E27FC236}">
                <a16:creationId xmlns:a16="http://schemas.microsoft.com/office/drawing/2014/main" id="{6D954119-6B7D-403A-8413-7AB8CCC7C3BE}"/>
              </a:ext>
            </a:extLst>
          </p:cNvPr>
          <p:cNvSpPr/>
          <p:nvPr/>
        </p:nvSpPr>
        <p:spPr>
          <a:xfrm>
            <a:off x="9335316" y="5727112"/>
            <a:ext cx="262890" cy="291179"/>
          </a:xfrm>
          <a:prstGeom prst="downArrow">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テキスト ボックス 36">
            <a:extLst>
              <a:ext uri="{FF2B5EF4-FFF2-40B4-BE49-F238E27FC236}">
                <a16:creationId xmlns:a16="http://schemas.microsoft.com/office/drawing/2014/main" id="{3434814B-3FC2-4017-ACD7-A6F65C3C6062}"/>
              </a:ext>
            </a:extLst>
          </p:cNvPr>
          <p:cNvSpPr txBox="1"/>
          <p:nvPr/>
        </p:nvSpPr>
        <p:spPr>
          <a:xfrm>
            <a:off x="8133735" y="6035638"/>
            <a:ext cx="2445345" cy="1431161"/>
          </a:xfrm>
          <a:prstGeom prst="rect">
            <a:avLst/>
          </a:prstGeom>
          <a:noFill/>
          <a:ln>
            <a:solidFill>
              <a:schemeClr val="tx1"/>
            </a:solidFill>
          </a:ln>
        </p:spPr>
        <p:txBody>
          <a:bodyPr wrap="square" rtlCol="0">
            <a:spAutoFit/>
          </a:bodyPr>
          <a:lstStyle/>
          <a:p>
            <a:r>
              <a:rPr kumimoji="1" lang="en-US" altLang="ja-JP" sz="1200" dirty="0">
                <a:latin typeface="メイリオ" panose="020B0604030504040204" pitchFamily="50" charset="-128"/>
                <a:ea typeface="メイリオ" panose="020B0604030504040204" pitchFamily="50" charset="-128"/>
              </a:rPr>
              <a:t>【</a:t>
            </a:r>
            <a:r>
              <a:rPr kumimoji="1" lang="ja-JP" altLang="en-US" sz="1200" dirty="0">
                <a:latin typeface="メイリオ" panose="020B0604030504040204" pitchFamily="50" charset="-128"/>
                <a:ea typeface="メイリオ" panose="020B0604030504040204" pitchFamily="50" charset="-128"/>
              </a:rPr>
              <a:t>新たな将来の支援目標</a:t>
            </a:r>
            <a:r>
              <a:rPr kumimoji="1" lang="en-US" altLang="ja-JP" sz="1200" dirty="0">
                <a:latin typeface="メイリオ" panose="020B0604030504040204" pitchFamily="50" charset="-128"/>
                <a:ea typeface="メイリオ" panose="020B0604030504040204" pitchFamily="50" charset="-128"/>
              </a:rPr>
              <a:t>】</a:t>
            </a:r>
          </a:p>
          <a:p>
            <a:r>
              <a:rPr kumimoji="1" lang="ja-JP" altLang="en-US" sz="1050" dirty="0">
                <a:latin typeface="メイリオ" panose="020B0604030504040204" pitchFamily="50" charset="-128"/>
                <a:ea typeface="メイリオ" panose="020B0604030504040204" pitchFamily="50" charset="-128"/>
              </a:rPr>
              <a:t>□＜事業計画申請時＞から追加や変更がある場合に、違いが分かるように記載。</a:t>
            </a:r>
          </a:p>
          <a:p>
            <a:endParaRPr kumimoji="1" lang="en-US" altLang="ja-JP" sz="1200" dirty="0">
              <a:latin typeface="メイリオ" panose="020B0604030504040204" pitchFamily="50" charset="-128"/>
              <a:ea typeface="メイリオ" panose="020B0604030504040204" pitchFamily="50" charset="-128"/>
            </a:endParaRPr>
          </a:p>
          <a:p>
            <a:r>
              <a:rPr kumimoji="1" lang="ja-JP" altLang="en-US" sz="1050" dirty="0">
                <a:latin typeface="メイリオ" panose="020B0604030504040204" pitchFamily="50" charset="-128"/>
                <a:ea typeface="メイリオ" panose="020B0604030504040204" pitchFamily="50" charset="-128"/>
              </a:rPr>
              <a:t>（例）</a:t>
            </a:r>
            <a:endParaRPr kumimoji="1" lang="en-US" altLang="ja-JP" sz="1050" dirty="0">
              <a:latin typeface="メイリオ" panose="020B0604030504040204" pitchFamily="50" charset="-128"/>
              <a:ea typeface="メイリオ" panose="020B0604030504040204" pitchFamily="50" charset="-128"/>
            </a:endParaRPr>
          </a:p>
          <a:p>
            <a:r>
              <a:rPr kumimoji="1" lang="ja-JP" altLang="en-US" sz="1050" dirty="0">
                <a:latin typeface="メイリオ" panose="020B0604030504040204" pitchFamily="50" charset="-128"/>
                <a:ea typeface="メイリオ" panose="020B0604030504040204" pitchFamily="50" charset="-128"/>
              </a:rPr>
              <a:t>・従来の販売域内で新規バイヤーとの契約を</a:t>
            </a:r>
            <a:r>
              <a:rPr kumimoji="1" lang="en-US" altLang="ja-JP" sz="1050" dirty="0">
                <a:latin typeface="メイリオ" panose="020B0604030504040204" pitchFamily="50" charset="-128"/>
                <a:ea typeface="メイリオ" panose="020B0604030504040204" pitchFamily="50" charset="-128"/>
              </a:rPr>
              <a:t>5</a:t>
            </a:r>
            <a:r>
              <a:rPr kumimoji="1" lang="ja-JP" altLang="en-US" sz="1050" dirty="0">
                <a:latin typeface="メイリオ" panose="020B0604030504040204" pitchFamily="50" charset="-128"/>
                <a:ea typeface="メイリオ" panose="020B0604030504040204" pitchFamily="50" charset="-128"/>
              </a:rPr>
              <a:t>件以上獲得する。</a:t>
            </a:r>
          </a:p>
        </p:txBody>
      </p:sp>
      <p:sp>
        <p:nvSpPr>
          <p:cNvPr id="39" name="矢印: 下 38">
            <a:extLst>
              <a:ext uri="{FF2B5EF4-FFF2-40B4-BE49-F238E27FC236}">
                <a16:creationId xmlns:a16="http://schemas.microsoft.com/office/drawing/2014/main" id="{C294CC56-DE46-433B-89A4-7D84B441A8D7}"/>
              </a:ext>
            </a:extLst>
          </p:cNvPr>
          <p:cNvSpPr/>
          <p:nvPr/>
        </p:nvSpPr>
        <p:spPr>
          <a:xfrm rot="16200000">
            <a:off x="7835094" y="1836224"/>
            <a:ext cx="258474" cy="297182"/>
          </a:xfrm>
          <a:prstGeom prst="downArrow">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0" name="タイトル 1">
            <a:extLst>
              <a:ext uri="{FF2B5EF4-FFF2-40B4-BE49-F238E27FC236}">
                <a16:creationId xmlns:a16="http://schemas.microsoft.com/office/drawing/2014/main" id="{3F05B3A9-68EB-4076-A185-C0CE24CB008F}"/>
              </a:ext>
            </a:extLst>
          </p:cNvPr>
          <p:cNvSpPr txBox="1">
            <a:spLocks/>
          </p:cNvSpPr>
          <p:nvPr/>
        </p:nvSpPr>
        <p:spPr>
          <a:xfrm>
            <a:off x="144000" y="510000"/>
            <a:ext cx="10436542" cy="394832"/>
          </a:xfrm>
          <a:prstGeom prst="rect">
            <a:avLst/>
          </a:prstGeom>
          <a:solidFill>
            <a:srgbClr val="FFC000"/>
          </a:solidFill>
        </p:spPr>
        <p:txBody>
          <a:bodyPr vert="horz" lIns="91440" tIns="45720" rIns="91440" bIns="45720" rtlCol="0" anchor="b">
            <a:noAutofit/>
          </a:bodyPr>
          <a:lstStyle>
            <a:lvl1pPr algn="ctr" defTabSz="1007943" rtl="0" eaLnBrk="1" latinLnBrk="0" hangingPunct="1">
              <a:lnSpc>
                <a:spcPct val="90000"/>
              </a:lnSpc>
              <a:spcBef>
                <a:spcPct val="0"/>
              </a:spcBef>
              <a:buNone/>
              <a:defRPr kumimoji="1" sz="6614" kern="1200">
                <a:solidFill>
                  <a:schemeClr val="tx1"/>
                </a:solidFill>
                <a:latin typeface="+mj-lt"/>
                <a:ea typeface="+mj-ea"/>
                <a:cs typeface="+mj-cs"/>
              </a:defRPr>
            </a:lvl1pPr>
          </a:lstStyle>
          <a:p>
            <a:r>
              <a:rPr lang="ja-JP" altLang="en-US" sz="1400" dirty="0">
                <a:latin typeface="メイリオ" panose="020B0604030504040204" pitchFamily="50" charset="-128"/>
                <a:ea typeface="メイリオ" panose="020B0604030504040204" pitchFamily="50" charset="-128"/>
              </a:rPr>
              <a:t>（例） ＜成果報告＞</a:t>
            </a:r>
            <a:r>
              <a:rPr lang="ja-JP" altLang="en-US" sz="1800" dirty="0">
                <a:latin typeface="メイリオ" panose="020B0604030504040204" pitchFamily="50" charset="-128"/>
                <a:ea typeface="メイリオ" panose="020B0604030504040204" pitchFamily="50" charset="-128"/>
              </a:rPr>
              <a:t>○○中小企業支援事業</a:t>
            </a:r>
            <a:r>
              <a:rPr lang="en-US" altLang="ja-JP" sz="1400" dirty="0">
                <a:latin typeface="メイリオ" panose="020B0604030504040204" pitchFamily="50" charset="-128"/>
                <a:ea typeface="メイリオ" panose="020B0604030504040204" pitchFamily="50" charset="-128"/>
              </a:rPr>
              <a:t>20</a:t>
            </a:r>
            <a:r>
              <a:rPr lang="ja-JP" altLang="en-US" sz="1400" dirty="0">
                <a:latin typeface="メイリオ" panose="020B0604030504040204" pitchFamily="50" charset="-128"/>
                <a:ea typeface="メイリオ" panose="020B0604030504040204" pitchFamily="50" charset="-128"/>
              </a:rPr>
              <a:t>〇〇年○○月</a:t>
            </a:r>
            <a:r>
              <a:rPr lang="en-US" altLang="ja-JP" sz="1400" dirty="0">
                <a:latin typeface="メイリオ" panose="020B0604030504040204" pitchFamily="50" charset="-128"/>
                <a:ea typeface="メイリオ" panose="020B0604030504040204" pitchFamily="50" charset="-128"/>
              </a:rPr>
              <a:t>~20</a:t>
            </a:r>
            <a:r>
              <a:rPr lang="ja-JP" altLang="en-US" sz="1400" dirty="0">
                <a:latin typeface="メイリオ" panose="020B0604030504040204" pitchFamily="50" charset="-128"/>
                <a:ea typeface="メイリオ" panose="020B0604030504040204" pitchFamily="50" charset="-128"/>
              </a:rPr>
              <a:t>○○年○○月実施予定（△△都道府県中小企業振興機関）</a:t>
            </a:r>
          </a:p>
        </p:txBody>
      </p:sp>
      <p:sp>
        <p:nvSpPr>
          <p:cNvPr id="2" name="四角形: 角を丸くする 1">
            <a:extLst>
              <a:ext uri="{FF2B5EF4-FFF2-40B4-BE49-F238E27FC236}">
                <a16:creationId xmlns:a16="http://schemas.microsoft.com/office/drawing/2014/main" id="{C5EB38DE-2958-0AE0-8637-C1BFA0BFD6E3}"/>
              </a:ext>
            </a:extLst>
          </p:cNvPr>
          <p:cNvSpPr/>
          <p:nvPr/>
        </p:nvSpPr>
        <p:spPr>
          <a:xfrm>
            <a:off x="7420164" y="52858"/>
            <a:ext cx="3225280" cy="394832"/>
          </a:xfrm>
          <a:prstGeom prst="roundRect">
            <a:avLst/>
          </a:prstGeom>
          <a:solidFill>
            <a:srgbClr val="FF0000"/>
          </a:solid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dirty="0">
                <a:latin typeface="メイリオ" panose="020B0604030504040204" pitchFamily="50" charset="-128"/>
                <a:ea typeface="メイリオ" panose="020B0604030504040204" pitchFamily="50" charset="-128"/>
              </a:rPr>
              <a:t>成果報告記載例</a:t>
            </a:r>
          </a:p>
        </p:txBody>
      </p:sp>
      <p:sp>
        <p:nvSpPr>
          <p:cNvPr id="9" name="テキスト ボックス 8">
            <a:extLst>
              <a:ext uri="{FF2B5EF4-FFF2-40B4-BE49-F238E27FC236}">
                <a16:creationId xmlns:a16="http://schemas.microsoft.com/office/drawing/2014/main" id="{C55A6481-19D2-8E1B-F604-E2AB7FB678B6}"/>
              </a:ext>
            </a:extLst>
          </p:cNvPr>
          <p:cNvSpPr txBox="1"/>
          <p:nvPr/>
        </p:nvSpPr>
        <p:spPr>
          <a:xfrm>
            <a:off x="144780" y="139913"/>
            <a:ext cx="3236784" cy="307777"/>
          </a:xfrm>
          <a:prstGeom prst="rect">
            <a:avLst/>
          </a:prstGeom>
          <a:noFill/>
        </p:spPr>
        <p:txBody>
          <a:bodyPr wrap="none" rtlCol="0">
            <a:spAutoFit/>
          </a:bodyPr>
          <a:lstStyle/>
          <a:p>
            <a:r>
              <a:rPr kumimoji="1" lang="ja-JP" altLang="en-US" sz="1400" dirty="0">
                <a:latin typeface="メイリオ" panose="020B0604030504040204" pitchFamily="50" charset="-128"/>
                <a:ea typeface="メイリオ" panose="020B0604030504040204" pitchFamily="50" charset="-128"/>
              </a:rPr>
              <a:t>（様式第１４－３成果報告ポンチ絵）</a:t>
            </a:r>
          </a:p>
        </p:txBody>
      </p:sp>
    </p:spTree>
    <p:extLst>
      <p:ext uri="{BB962C8B-B14F-4D97-AF65-F5344CB8AC3E}">
        <p14:creationId xmlns:p14="http://schemas.microsoft.com/office/powerpoint/2010/main" val="513973474"/>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1949</Words>
  <Application>Microsoft Office PowerPoint</Application>
  <PresentationFormat>ユーザー設定</PresentationFormat>
  <Paragraphs>257</Paragraphs>
  <Slides>6</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6</vt:i4>
      </vt:variant>
    </vt:vector>
  </HeadingPairs>
  <TitlesOfParts>
    <vt:vector size="13" baseType="lpstr">
      <vt:lpstr>メイリオ</vt:lpstr>
      <vt:lpstr>游ゴシック</vt:lpstr>
      <vt:lpstr>Arial</vt:lpstr>
      <vt:lpstr>Calibri</vt:lpstr>
      <vt:lpstr>Calibri Light</vt:lpstr>
      <vt:lpstr>Wingdings</vt:lpstr>
      <vt:lpstr>Office テーマ</vt:lpstr>
      <vt:lpstr>＜申請時＞ ○○中小企業支援事業　20〇〇年○○月~20○○年○○月実施予定　（△△都道府県中小企業振興機関）</vt:lpstr>
      <vt:lpstr>PowerPoint プレゼンテーション</vt:lpstr>
      <vt:lpstr>PowerPoint プレゼンテーション</vt:lpstr>
      <vt:lpstr>（例） ＜申請時＞ ○○中小企業支援事業20〇〇年○○月~20○○年○○月実施予定（△△都道府県中小企業振興機関協会）</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2024-12-20T05:56:31Z</dcterms:created>
  <dcterms:modified xsi:type="dcterms:W3CDTF">2024-12-20T05:56:40Z</dcterms:modified>
</cp:coreProperties>
</file>